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92" r:id="rId3"/>
  </p:sldMasterIdLst>
  <p:notesMasterIdLst>
    <p:notesMasterId r:id="rId114"/>
  </p:notesMasterIdLst>
  <p:handoutMasterIdLst>
    <p:handoutMasterId r:id="rId115"/>
  </p:handoutMasterIdLst>
  <p:sldIdLst>
    <p:sldId id="259" r:id="rId4"/>
    <p:sldId id="423" r:id="rId5"/>
    <p:sldId id="460" r:id="rId6"/>
    <p:sldId id="426" r:id="rId7"/>
    <p:sldId id="427" r:id="rId8"/>
    <p:sldId id="428" r:id="rId9"/>
    <p:sldId id="429" r:id="rId10"/>
    <p:sldId id="430" r:id="rId11"/>
    <p:sldId id="432" r:id="rId12"/>
    <p:sldId id="434" r:id="rId13"/>
    <p:sldId id="539" r:id="rId14"/>
    <p:sldId id="437" r:id="rId15"/>
    <p:sldId id="540" r:id="rId16"/>
    <p:sldId id="435" r:id="rId17"/>
    <p:sldId id="541" r:id="rId18"/>
    <p:sldId id="438" r:id="rId19"/>
    <p:sldId id="439" r:id="rId20"/>
    <p:sldId id="440" r:id="rId21"/>
    <p:sldId id="441" r:id="rId22"/>
    <p:sldId id="442" r:id="rId23"/>
    <p:sldId id="443" r:id="rId24"/>
    <p:sldId id="436" r:id="rId25"/>
    <p:sldId id="444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461" r:id="rId40"/>
    <p:sldId id="459" r:id="rId41"/>
    <p:sldId id="462" r:id="rId42"/>
    <p:sldId id="464" r:id="rId43"/>
    <p:sldId id="465" r:id="rId44"/>
    <p:sldId id="466" r:id="rId45"/>
    <p:sldId id="467" r:id="rId46"/>
    <p:sldId id="468" r:id="rId47"/>
    <p:sldId id="470" r:id="rId48"/>
    <p:sldId id="474" r:id="rId49"/>
    <p:sldId id="471" r:id="rId50"/>
    <p:sldId id="475" r:id="rId51"/>
    <p:sldId id="477" r:id="rId52"/>
    <p:sldId id="478" r:id="rId53"/>
    <p:sldId id="479" r:id="rId54"/>
    <p:sldId id="480" r:id="rId55"/>
    <p:sldId id="482" r:id="rId56"/>
    <p:sldId id="481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542" r:id="rId71"/>
    <p:sldId id="476" r:id="rId72"/>
    <p:sldId id="496" r:id="rId73"/>
    <p:sldId id="497" r:id="rId74"/>
    <p:sldId id="498" r:id="rId75"/>
    <p:sldId id="499" r:id="rId76"/>
    <p:sldId id="500" r:id="rId77"/>
    <p:sldId id="504" r:id="rId78"/>
    <p:sldId id="501" r:id="rId79"/>
    <p:sldId id="506" r:id="rId80"/>
    <p:sldId id="507" r:id="rId81"/>
    <p:sldId id="508" r:id="rId82"/>
    <p:sldId id="509" r:id="rId83"/>
    <p:sldId id="510" r:id="rId84"/>
    <p:sldId id="511" r:id="rId85"/>
    <p:sldId id="512" r:id="rId86"/>
    <p:sldId id="513" r:id="rId87"/>
    <p:sldId id="505" r:id="rId88"/>
    <p:sldId id="514" r:id="rId89"/>
    <p:sldId id="515" r:id="rId90"/>
    <p:sldId id="543" r:id="rId91"/>
    <p:sldId id="516" r:id="rId92"/>
    <p:sldId id="517" r:id="rId93"/>
    <p:sldId id="518" r:id="rId94"/>
    <p:sldId id="519" r:id="rId95"/>
    <p:sldId id="520" r:id="rId96"/>
    <p:sldId id="521" r:id="rId97"/>
    <p:sldId id="522" r:id="rId98"/>
    <p:sldId id="523" r:id="rId99"/>
    <p:sldId id="524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  <p:sldId id="534" r:id="rId110"/>
    <p:sldId id="535" r:id="rId111"/>
    <p:sldId id="538" r:id="rId112"/>
    <p:sldId id="544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BC"/>
    <a:srgbClr val="F1623E"/>
    <a:srgbClr val="FAFAFA"/>
    <a:srgbClr val="1D8900"/>
    <a:srgbClr val="DF3312"/>
    <a:srgbClr val="5A6B86"/>
    <a:srgbClr val="1E8900"/>
    <a:srgbClr val="CD2264"/>
    <a:srgbClr val="D86613"/>
    <a:srgbClr val="4D2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3"/>
    <p:restoredTop sz="94248"/>
  </p:normalViewPr>
  <p:slideViewPr>
    <p:cSldViewPr snapToGrid="0" snapToObjects="1">
      <p:cViewPr varScale="1">
        <p:scale>
          <a:sx n="109" d="100"/>
          <a:sy n="109" d="100"/>
        </p:scale>
        <p:origin x="1056" y="96"/>
      </p:cViewPr>
      <p:guideLst>
        <p:guide pos="2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presProps" Target="pres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slide" Target="slides/slide107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9945AD-C4E7-8D4E-B52E-03FA066211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77B07-F9D1-AA40-BBCF-775E74D42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721D-1176-A640-AC48-B82F78C92D56}" type="datetimeFigureOut">
              <a:rPr lang="en-US" smtClean="0"/>
              <a:t>6/6/2019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529E1-8FBF-B44D-9125-5A6D2BEFA6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4B474-30DF-AA46-8E95-0F42A45520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BAB59-14AE-9844-B034-10FDF6484A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965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4A089-FB25-6D46-9D21-F0F04A18BCA8}" type="datetimeFigureOut">
              <a:rPr lang="en-US" smtClean="0"/>
              <a:t>6/6/2019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304BD-78E5-F743-9CDB-4BAC0F2E5A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0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3C3A-331B-3F4A-823D-66E069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4E38-C2CC-3746-B1C9-86ED8D5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63CEC6-9D78-AE4D-A0B1-294C8995D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41E84-44DC-F244-8DE9-EFC57271A029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108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917A5-13BF-2543-A3CF-07A7873AD657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2222B2-A7C9-134B-8B79-DF3311459D77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10D02-2436-1D46-8F6F-12FB5EC7B44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6930B-F437-A94B-8770-6E0CCC9259D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0DE1A6-096F-5E42-A32D-7533E66DBEAA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0B3F9F-D051-9D4C-A9BF-5D714CE4AEB5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21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3719938" y="1570864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CA6F2-EB70-F046-8E4D-B08748BA6259}"/>
              </a:ext>
            </a:extLst>
          </p:cNvPr>
          <p:cNvCxnSpPr>
            <a:cxnSpLocks/>
          </p:cNvCxnSpPr>
          <p:nvPr userDrawn="1"/>
        </p:nvCxnSpPr>
        <p:spPr>
          <a:xfrm>
            <a:off x="3553904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D37447-F18C-7C48-9E5C-12A0A2B59677}"/>
              </a:ext>
            </a:extLst>
          </p:cNvPr>
          <p:cNvCxnSpPr>
            <a:cxnSpLocks/>
          </p:cNvCxnSpPr>
          <p:nvPr userDrawn="1"/>
        </p:nvCxnSpPr>
        <p:spPr>
          <a:xfrm>
            <a:off x="507161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944106-7943-B245-B31B-579310091ABB}"/>
              </a:ext>
            </a:extLst>
          </p:cNvPr>
          <p:cNvSpPr txBox="1"/>
          <p:nvPr userDrawn="1"/>
        </p:nvSpPr>
        <p:spPr>
          <a:xfrm>
            <a:off x="3719938" y="291889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2497781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DA4FB6-5ABF-264A-A888-543571D9C369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949272-2F41-EF42-BEA3-E6615F89F2E1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151C8-0228-5F47-810C-8989C6332456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B4ED6E-714A-1A47-9254-0C6A329670B9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70DBC0-0DF3-944E-AB85-E2B61871D669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19B3D8-E1DF-864A-9012-4A8D401A92F6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05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596362-8FAB-4341-BFF6-961ECC35498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85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BD99F-938B-FE45-AB79-D0B3D4B2522B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8D7BC-1516-F749-B1A3-BD2EB867A03B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A0E1B7-9C53-B948-84B0-85CD118C854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2F161E-6462-214F-B7CB-EF0726F3888E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02121D-92C3-3440-91D2-29B2A2C89EFF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E32EFE-4ED7-2741-AFAD-25F3C01EA3DF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310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0719C-3338-7640-9A54-16E797FE260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71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73B762-4498-CE4F-9952-A2801A8EA424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E1AB3-4B72-CA4B-BA54-CA6EB737021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B050C3-3C3E-4142-B4BB-6C54117A4EF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FACD58-C696-364B-8E49-0A2451F7C764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D1FE5B-A07D-CF4D-A5B1-277BCB56743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079027-474F-D143-82EE-7F7AFEC4B9B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66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34D6E76-E580-564F-96D3-7B2B984B31A9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8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71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2DA7A2-FBDD-9545-9F45-CEDD95CE3CC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B51314-3277-D944-AE11-8BF935B526B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592101-DC26-C744-82AE-C2CD194801C5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265181-0522-764E-BF2A-4B1DC12C5D8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5F6CEE-EB14-2244-82C9-5CD17E3A6EA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021B88-E2F8-9441-8C05-44F956E73601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04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6A9F1-71D3-C347-AE6E-48B6DDB0F7F6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50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1AF929-3620-1A44-BF9B-45438235DA5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0EF8B9-029F-EB46-9D5B-F42EBCE56135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A0EE0C-4E0F-B04E-99F4-6E759F862440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8FF7E5-153A-FF48-A7F9-7C309F06032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371A21-D1A0-0D41-B054-DDF4B2F889EC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7AAD2B-0DFB-8549-9D47-DB576992D9D8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84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89"/>
            <a:ext cx="12192000" cy="247553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D368D7-6940-2C44-A303-50927A80C75F}"/>
              </a:ext>
            </a:extLst>
          </p:cNvPr>
          <p:cNvSpPr txBox="1"/>
          <p:nvPr userDrawn="1"/>
        </p:nvSpPr>
        <p:spPr>
          <a:xfrm>
            <a:off x="202294" y="378835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THINGS</a:t>
            </a:r>
          </a:p>
        </p:txBody>
      </p:sp>
    </p:spTree>
    <p:extLst>
      <p:ext uri="{BB962C8B-B14F-4D97-AF65-F5344CB8AC3E}">
        <p14:creationId xmlns:p14="http://schemas.microsoft.com/office/powerpoint/2010/main" val="725812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9078F-F63B-B84D-AC73-B48AD66AC658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025802-9C6E-B247-A077-41860BA210B8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0947BE-C49E-DC49-97BE-B1A75B54518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2002F6-D247-5946-8ACA-DF0DAD7A6E7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774E3-253F-294E-9752-F80A4C389923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723C0C-D4D0-0C41-ADE6-D172AC876B5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95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F0117-A5A6-5D45-A5CE-3C36B3344D1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03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D108A-944C-C749-AB72-B5CD31775E0E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C9D968-33F3-C040-8BD6-77431C9594E3}"/>
              </a:ext>
            </a:extLst>
          </p:cNvPr>
          <p:cNvSpPr/>
          <p:nvPr userDrawn="1"/>
        </p:nvSpPr>
        <p:spPr>
          <a:xfrm>
            <a:off x="1" y="1050089"/>
            <a:ext cx="12192000" cy="50143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61CFA-3FCE-994F-BF4C-4DFFE2C5B66B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42C842-2991-5A42-91DF-5A7F86F22433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64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-header"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5CBEA-95EF-FE40-AAA0-8F2665E72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99111" y="0"/>
            <a:ext cx="20192152" cy="7211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B2771-227D-7142-A871-69FBD9C4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B11D6-E3E6-2A43-8E6D-9EC438E4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7CAC57-21B3-E54E-99D4-7D5EC3379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77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52E1E-41CC-5A4E-BDCF-023BA0BD7461}"/>
              </a:ext>
            </a:extLst>
          </p:cNvPr>
          <p:cNvSpPr/>
          <p:nvPr userDrawn="1"/>
        </p:nvSpPr>
        <p:spPr>
          <a:xfrm>
            <a:off x="1" y="1050090"/>
            <a:ext cx="12192000" cy="13254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9B7B4-1455-E741-8934-8EED75D58D98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GENERAL PRODUCTS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7F1DE7-B0BA-C248-8C7B-DFA11D10A235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9F1EFC-8C12-C543-A374-664525507050}"/>
              </a:ext>
            </a:extLst>
          </p:cNvPr>
          <p:cNvSpPr txBox="1"/>
          <p:nvPr userDrawn="1"/>
        </p:nvSpPr>
        <p:spPr>
          <a:xfrm>
            <a:off x="202294" y="272452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597947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quid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7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200-14F4-F541-9B55-3B076E8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17BA-14E8-F946-B36F-6E39E934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787"/>
            <a:ext cx="57531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A49A9-5000-FA4E-A502-65621B59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3787"/>
            <a:ext cx="57912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F53733-C8FC-034A-9C77-3D47A4C6D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-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C9893E-A6E1-4A48-B35E-4A9DB4DCA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B6FE43-E832-914E-BF63-E0362E17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37401"/>
            <a:ext cx="11696700" cy="1299990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A05A88-C388-144D-9EA6-1C9DE1E1C1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6700" y="1925142"/>
            <a:ext cx="11696699" cy="3918446"/>
          </a:xfrm>
        </p:spPr>
        <p:txBody>
          <a:bodyPr anchor="t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3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ub-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8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BA94-B578-5D41-B485-160BD75BC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5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CCB7-4CE9-9546-B323-A083F7AC6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951038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1569F-9D7F-8144-93C2-2CD6628B3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4430713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29209A4-3D08-3B4C-8D4D-669D7F80D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51555-BA95-2A4D-A834-CE772273A3B5}"/>
              </a:ext>
            </a:extLst>
          </p:cNvPr>
          <p:cNvSpPr txBox="1"/>
          <p:nvPr userDrawn="1"/>
        </p:nvSpPr>
        <p:spPr>
          <a:xfrm>
            <a:off x="386366" y="66068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1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2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063D4-96AA-1F4B-9E50-C237314CE4BD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1" r:id="rId3"/>
    <p:sldLayoutId id="2147483652" r:id="rId4"/>
    <p:sldLayoutId id="2147483653" r:id="rId5"/>
    <p:sldLayoutId id="2147483662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F29361-9F3B-3A41-963A-6A499FBB10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942" y="6345238"/>
            <a:ext cx="584385" cy="347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7DF675-E89B-194E-B8E1-DB50A06223CF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111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7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7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93" r:id="rId3"/>
    <p:sldLayoutId id="2147483675" r:id="rId4"/>
    <p:sldLayoutId id="2147483684" r:id="rId5"/>
    <p:sldLayoutId id="2147483676" r:id="rId6"/>
    <p:sldLayoutId id="2147483685" r:id="rId7"/>
    <p:sldLayoutId id="2147483677" r:id="rId8"/>
    <p:sldLayoutId id="2147483686" r:id="rId9"/>
    <p:sldLayoutId id="2147483678" r:id="rId10"/>
    <p:sldLayoutId id="2147483689" r:id="rId11"/>
    <p:sldLayoutId id="2147483680" r:id="rId12"/>
    <p:sldLayoutId id="2147483687" r:id="rId13"/>
    <p:sldLayoutId id="2147483694" r:id="rId14"/>
    <p:sldLayoutId id="2147483681" r:id="rId15"/>
    <p:sldLayoutId id="2147483688" r:id="rId16"/>
    <p:sldLayoutId id="2147483679" r:id="rId17"/>
    <p:sldLayoutId id="2147483690" r:id="rId18"/>
    <p:sldLayoutId id="2147483682" r:id="rId19"/>
    <p:sldLayoutId id="2147483691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chalice" TargetMode="External"/><Relationship Id="rId2" Type="http://schemas.openxmlformats.org/officeDocument/2006/relationships/hyperlink" Target="https://chalice-workshop.readthedocs.io/en/latest/media-query/00-intro-chalic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QdzV04T_kec" TargetMode="External"/><Relationship Id="rId4" Type="http://schemas.openxmlformats.org/officeDocument/2006/relationships/hyperlink" Target="https://serverless.com/framework/docs/providers/aws/guide/intro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svg"/><Relationship Id="rId7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svg"/><Relationship Id="rId7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4.png"/><Relationship Id="rId7" Type="http://schemas.openxmlformats.org/officeDocument/2006/relationships/image" Target="../media/image24.svg"/><Relationship Id="rId12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5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1.png"/><Relationship Id="rId9" Type="http://schemas.openxmlformats.org/officeDocument/2006/relationships/diagramLayout" Target="../diagrams/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24.png"/><Relationship Id="rId7" Type="http://schemas.openxmlformats.org/officeDocument/2006/relationships/image" Target="../media/image24.svg"/><Relationship Id="rId12" Type="http://schemas.microsoft.com/office/2007/relationships/diagramDrawing" Target="../diagrams/drawing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25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11.png"/><Relationship Id="rId9" Type="http://schemas.openxmlformats.org/officeDocument/2006/relationships/diagramLayout" Target="../diagrams/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24.png"/><Relationship Id="rId7" Type="http://schemas.openxmlformats.org/officeDocument/2006/relationships/image" Target="../media/image24.svg"/><Relationship Id="rId12" Type="http://schemas.microsoft.com/office/2007/relationships/diagramDrawing" Target="../diagrams/drawing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25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11.png"/><Relationship Id="rId9" Type="http://schemas.openxmlformats.org/officeDocument/2006/relationships/diagramLayout" Target="../diagrams/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24.png"/><Relationship Id="rId7" Type="http://schemas.openxmlformats.org/officeDocument/2006/relationships/image" Target="../media/image24.svg"/><Relationship Id="rId12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25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1.png"/><Relationship Id="rId9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02A-3DBC-DC4E-AF85-3FA4A8392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867988"/>
            <a:ext cx="11696700" cy="1122495"/>
          </a:xfrm>
        </p:spPr>
        <p:txBody>
          <a:bodyPr/>
          <a:lstStyle/>
          <a:p>
            <a:r>
              <a:rPr lang="en-US" dirty="0" smtClean="0"/>
              <a:t>Going Serverless with  </a:t>
            </a:r>
            <a:r>
              <a:rPr lang="en-US" dirty="0"/>
              <a:t>AWS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5A19-44B5-7244-897E-1A57E34DB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56380F8B-197F-3F4D-A596-A6F9BD90A481}"/>
              </a:ext>
            </a:extLst>
          </p:cNvPr>
          <p:cNvSpPr txBox="1">
            <a:spLocks/>
          </p:cNvSpPr>
          <p:nvPr/>
        </p:nvSpPr>
        <p:spPr>
          <a:xfrm>
            <a:off x="266700" y="316767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Suman Debnath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6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192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ED5D063-B28F-EB4C-8A34-0E00D0C55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92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100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05" y="2424465"/>
            <a:ext cx="935892" cy="9358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B5502F-5CE9-FF4E-984E-2C678C4261F1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A83E4-8864-F149-80E7-D71830382618}"/>
              </a:ext>
            </a:extLst>
          </p:cNvPr>
          <p:cNvSpPr/>
          <p:nvPr/>
        </p:nvSpPr>
        <p:spPr>
          <a:xfrm>
            <a:off x="4664560" y="166529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</p:spTree>
    <p:extLst>
      <p:ext uri="{BB962C8B-B14F-4D97-AF65-F5344CB8AC3E}">
        <p14:creationId xmlns:p14="http://schemas.microsoft.com/office/powerpoint/2010/main" val="28838691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250FBF-5C2C-1443-A0EC-9590A7E36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100" y="1694172"/>
            <a:ext cx="1363831" cy="13638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94F23C-F3D3-AD4A-9E82-13954C34A632}"/>
              </a:ext>
            </a:extLst>
          </p:cNvPr>
          <p:cNvSpPr/>
          <p:nvPr/>
        </p:nvSpPr>
        <p:spPr>
          <a:xfrm>
            <a:off x="1025563" y="33780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app.py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1375675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547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684C06-5CF2-CE47-B570-E01B67D80E03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6B438-C640-DC49-8902-BD3E542F8C03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0368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684C06-5CF2-CE47-B570-E01B67D80E03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6B438-C640-DC49-8902-BD3E542F8C03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09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295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2F464D8B-D994-7D41-85A0-851749CB0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7095" y="1563115"/>
            <a:ext cx="811815" cy="8118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469B22-AC09-3F49-A45F-AE1254A5FB25}"/>
              </a:ext>
            </a:extLst>
          </p:cNvPr>
          <p:cNvSpPr txBox="1"/>
          <p:nvPr/>
        </p:nvSpPr>
        <p:spPr>
          <a:xfrm>
            <a:off x="9293925" y="1320264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8A4ADC-0289-A047-ADFE-AB8F6F781A69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884B9-F999-2748-9739-699AA851D1FF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D96BCC-9FD4-2E4C-B1F0-ABE5C0BCB728}"/>
              </a:ext>
            </a:extLst>
          </p:cNvPr>
          <p:cNvCxnSpPr>
            <a:cxnSpLocks/>
          </p:cNvCxnSpPr>
          <p:nvPr/>
        </p:nvCxnSpPr>
        <p:spPr>
          <a:xfrm>
            <a:off x="4303059" y="2079161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7E9D84-2C59-AD40-A0E4-465358B49FC0}"/>
              </a:ext>
            </a:extLst>
          </p:cNvPr>
          <p:cNvSpPr/>
          <p:nvPr/>
        </p:nvSpPr>
        <p:spPr>
          <a:xfrm>
            <a:off x="4068487" y="1798592"/>
            <a:ext cx="40931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</p:spTree>
    <p:extLst>
      <p:ext uri="{BB962C8B-B14F-4D97-AF65-F5344CB8AC3E}">
        <p14:creationId xmlns:p14="http://schemas.microsoft.com/office/powerpoint/2010/main" val="14826589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76D8-6AE7-AB4C-85B4-81E99F1C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Chalice Decorators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2860C-B3E0-8549-982F-BD5345BE0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EA0DD-C924-ED47-B6DA-FA5FC873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9" y="1366818"/>
            <a:ext cx="4940300" cy="431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9E625-8837-E943-8307-0C468BB6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366818"/>
            <a:ext cx="5803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86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3926541" y="1592494"/>
            <a:ext cx="80368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Computing </a:t>
            </a:r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endParaRPr lang="en-US" sz="3600" dirty="0"/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Architecture </a:t>
            </a:r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endParaRPr lang="en-US" sz="3600" dirty="0"/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Application with Python </a:t>
            </a:r>
          </a:p>
          <a:p>
            <a:pPr>
              <a:buClr>
                <a:srgbClr val="00B050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37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C966-F074-4A4F-9C98-5AD1629B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C8FCC-F25E-5A47-B938-328C8CF1A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54249-F427-BB43-B2B8-DC9DF6F30F89}"/>
              </a:ext>
            </a:extLst>
          </p:cNvPr>
          <p:cNvSpPr txBox="1"/>
          <p:nvPr/>
        </p:nvSpPr>
        <p:spPr>
          <a:xfrm>
            <a:off x="493059" y="1323553"/>
            <a:ext cx="11696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Introduction to AWS Lambda and Chalice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GitHub for Chalice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Serverless Framework for AWS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AWS re:Invent 2018: A Serverless Journey: AWS Lambda Under the Hood</a:t>
            </a:r>
            <a:r>
              <a:rPr lang="en-IN" dirty="0"/>
              <a:t> </a:t>
            </a:r>
          </a:p>
          <a:p>
            <a:pPr marL="571500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6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192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ED5D063-B28F-EB4C-8A34-0E00D0C55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1F7F3-B607-234E-8B49-053A615DF720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BC20C0-C9CF-7C43-89DC-5BCEC0FF72DB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17CE47-860E-864B-8A0F-970B665B4EEE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240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EE6169-BC9E-5344-818D-D794AF75E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23294-1D1F-7C4A-AA2E-40FD985B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337" y="2919711"/>
            <a:ext cx="512763" cy="51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C2F5C-BF5C-054A-A8FA-824E90D6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296863"/>
            <a:ext cx="2387600" cy="1585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24378E-4F9A-6F46-B54A-72B2BAE4F5AC}"/>
              </a:ext>
            </a:extLst>
          </p:cNvPr>
          <p:cNvSpPr/>
          <p:nvPr/>
        </p:nvSpPr>
        <p:spPr>
          <a:xfrm>
            <a:off x="4229100" y="2919711"/>
            <a:ext cx="2324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@_sumand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27173-BE61-914D-A730-5AE4784A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863" y="3700462"/>
            <a:ext cx="503237" cy="5032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A652A7-D93A-A34C-BF45-E8BEBBC60B35}"/>
              </a:ext>
            </a:extLst>
          </p:cNvPr>
          <p:cNvSpPr/>
          <p:nvPr/>
        </p:nvSpPr>
        <p:spPr>
          <a:xfrm>
            <a:off x="4229100" y="3680479"/>
            <a:ext cx="568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suman.san14@yahoo.in</a:t>
            </a:r>
          </a:p>
        </p:txBody>
      </p:sp>
    </p:spTree>
    <p:extLst>
      <p:ext uri="{BB962C8B-B14F-4D97-AF65-F5344CB8AC3E}">
        <p14:creationId xmlns:p14="http://schemas.microsoft.com/office/powerpoint/2010/main" val="109050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7B680090-BBF1-A84A-B46C-2C6D4377E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4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7B680090-BBF1-A84A-B46C-2C6D4377E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187D8F-C9A4-314F-A50F-AA4498EB64C3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70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E76D5C-F218-C14A-8DE8-D983DD755795}"/>
              </a:ext>
            </a:extLst>
          </p:cNvPr>
          <p:cNvSpPr/>
          <p:nvPr/>
        </p:nvSpPr>
        <p:spPr>
          <a:xfrm>
            <a:off x="266700" y="39641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&gt;&gt;&gt; import app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&gt;&gt;&gt; app.handler(event={}, context=None)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'hello world!'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A3F6B7-3CC1-DF4E-80EE-C192C6EE020A}"/>
              </a:ext>
            </a:extLst>
          </p:cNvPr>
          <p:cNvSpPr/>
          <p:nvPr/>
        </p:nvSpPr>
        <p:spPr>
          <a:xfrm>
            <a:off x="266700" y="363637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python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85B8B889-B3D5-4B4F-A6FD-9B087D9D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14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4BFD09-CB62-EC43-A95A-F5BE3096AD17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8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85B8B889-B3D5-4B4F-A6FD-9B087D9D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15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4BFD09-CB62-EC43-A95A-F5BE3096AD17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79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2973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pip install awscli</a:t>
            </a:r>
          </a:p>
          <a:p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E5AF52A-9EE5-DA49-84A9-22CEC87F7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16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4FC0D2-ACCA-454D-A848-DA96A2ECC6BD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3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2973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pip install awscli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config</a:t>
            </a:r>
          </a:p>
          <a:p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B0010656-FC98-EC46-BC7C-737489259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17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62D185-78E2-B042-A080-067D7E3DFE48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7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B1B1526C-254A-F145-AB7D-897C3BB02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55996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18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97031-1A2B-E542-8211-DEB10C050672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B8FF471-259A-E745-AD7A-6B244D740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19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E3D69-0335-8143-B4F1-CF3462961820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8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841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"fileb://./app.zip” </a:t>
            </a:r>
          </a:p>
          <a:p>
            <a:pPr lvl="1"/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FFEE1-F9C7-684E-B993-6EA83EE0B046}"/>
              </a:ext>
            </a:extLst>
          </p:cNvPr>
          <p:cNvSpPr/>
          <p:nvPr/>
        </p:nvSpPr>
        <p:spPr>
          <a:xfrm>
            <a:off x="266700" y="5483029"/>
            <a:ext cx="7018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output 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F406540F-66EE-4E4A-9926-3F943AF3B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20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93E923-1224-924B-BF3F-90DD0FA96914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7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"fileb://./app.zip” </a:t>
            </a:r>
          </a:p>
          <a:p>
            <a:pPr lvl="1"/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FFEE1-F9C7-684E-B993-6EA83EE0B046}"/>
              </a:ext>
            </a:extLst>
          </p:cNvPr>
          <p:cNvSpPr/>
          <p:nvPr/>
        </p:nvSpPr>
        <p:spPr>
          <a:xfrm>
            <a:off x="266700" y="5483029"/>
            <a:ext cx="68788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hello world! 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58653B3-F784-1F42-9F27-05862FF16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33723B0-79CB-974A-83F4-D6B4F1EDF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35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9C6CAF2-4B7A-F944-A254-DD4699737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6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D3630EF-D6B6-1841-8F13-FC0C76647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64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8DC6598-C095-A444-9B47-39152DC7F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1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654DB79-B8DB-E54A-AB00-E012EC266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98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BAZ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5459F8-4325-3341-8EA8-499364D74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96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55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</p:spTree>
    <p:extLst>
      <p:ext uri="{BB962C8B-B14F-4D97-AF65-F5344CB8AC3E}">
        <p14:creationId xmlns:p14="http://schemas.microsoft.com/office/powerpoint/2010/main" val="3991274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768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>
            <a:cxnSpLocks/>
          </p:cNvCxnSpPr>
          <p:nvPr/>
        </p:nvCxnSpPr>
        <p:spPr>
          <a:xfrm>
            <a:off x="571500" y="2679700"/>
            <a:ext cx="27051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7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09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</p:spTree>
    <p:extLst>
      <p:ext uri="{BB962C8B-B14F-4D97-AF65-F5344CB8AC3E}">
        <p14:creationId xmlns:p14="http://schemas.microsoft.com/office/powerpoint/2010/main" val="4282245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</p:spTree>
    <p:extLst>
      <p:ext uri="{BB962C8B-B14F-4D97-AF65-F5344CB8AC3E}">
        <p14:creationId xmlns:p14="http://schemas.microsoft.com/office/powerpoint/2010/main" val="1611961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</p:spTree>
    <p:extLst>
      <p:ext uri="{BB962C8B-B14F-4D97-AF65-F5344CB8AC3E}">
        <p14:creationId xmlns:p14="http://schemas.microsoft.com/office/powerpoint/2010/main" val="3803566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9144000" y="3251200"/>
            <a:ext cx="26924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5ECEF-7A52-C34B-A641-7DED82434CD6}"/>
              </a:ext>
            </a:extLst>
          </p:cNvPr>
          <p:cNvSpPr txBox="1"/>
          <p:nvPr/>
        </p:nvSpPr>
        <p:spPr>
          <a:xfrm>
            <a:off x="9937968" y="3561834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Warm Start</a:t>
            </a:r>
          </a:p>
        </p:txBody>
      </p:sp>
    </p:spTree>
    <p:extLst>
      <p:ext uri="{BB962C8B-B14F-4D97-AF65-F5344CB8AC3E}">
        <p14:creationId xmlns:p14="http://schemas.microsoft.com/office/powerpoint/2010/main" val="3427766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9144000" y="3251200"/>
            <a:ext cx="26924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5ECEF-7A52-C34B-A641-7DED82434CD6}"/>
              </a:ext>
            </a:extLst>
          </p:cNvPr>
          <p:cNvSpPr txBox="1"/>
          <p:nvPr/>
        </p:nvSpPr>
        <p:spPr>
          <a:xfrm>
            <a:off x="9937968" y="3561834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Warm Start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F35771-3188-8C48-B74C-1384E46F2E62}"/>
              </a:ext>
            </a:extLst>
          </p:cNvPr>
          <p:cNvSpPr/>
          <p:nvPr/>
        </p:nvSpPr>
        <p:spPr>
          <a:xfrm>
            <a:off x="266700" y="4924187"/>
            <a:ext cx="10644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CDEC8A-D4CE-DB43-B8B8-77B341303729}"/>
              </a:ext>
            </a:extLst>
          </p:cNvPr>
          <p:cNvCxnSpPr>
            <a:cxnSpLocks/>
          </p:cNvCxnSpPr>
          <p:nvPr/>
        </p:nvCxnSpPr>
        <p:spPr>
          <a:xfrm flipV="1">
            <a:off x="10454269" y="4113442"/>
            <a:ext cx="0" cy="335895"/>
          </a:xfrm>
          <a:prstGeom prst="straightConnector1">
            <a:avLst/>
          </a:prstGeom>
          <a:ln w="38100"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75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/>
              <a:t>Architecture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63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94FE-5DEB-394F-BA34-D906C8A1D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3627"/>
            <a:ext cx="11696700" cy="593725"/>
          </a:xfrm>
        </p:spPr>
        <p:txBody>
          <a:bodyPr/>
          <a:lstStyle/>
          <a:p>
            <a:pPr algn="ctr"/>
            <a:r>
              <a:rPr lang="en-IN" b="0" dirty="0"/>
              <a:t>Serverless Architecture Patterns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301B4-9AA7-3E4F-9539-62E633EC3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67690-FDF4-9048-B5AA-773996425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766FD-94F3-DB4B-82FF-A861DC0DBD2E}"/>
              </a:ext>
            </a:extLst>
          </p:cNvPr>
          <p:cNvSpPr txBox="1"/>
          <p:nvPr/>
        </p:nvSpPr>
        <p:spPr>
          <a:xfrm>
            <a:off x="2244689" y="4477209"/>
            <a:ext cx="7740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Build and run applications without thinking about servers </a:t>
            </a:r>
            <a:endParaRPr lang="en-IN" sz="3600" dirty="0">
              <a:effectLst/>
            </a:endParaRP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B2DD5-1539-7B46-B25E-05048597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33" y="1417831"/>
            <a:ext cx="3277831" cy="34963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5217A410-AB9B-4A42-A832-DB2B6540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4338"/>
            <a:ext cx="11696700" cy="593725"/>
          </a:xfrm>
        </p:spPr>
        <p:txBody>
          <a:bodyPr/>
          <a:lstStyle/>
          <a:p>
            <a:r>
              <a:rPr lang="en-IN" b="0" dirty="0"/>
              <a:t>Serverless Computing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5169349-54B9-EC47-A681-53750AAC7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6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C736A2-8C8C-7E47-B91A-DB0AF4B59B31}"/>
              </a:ext>
            </a:extLst>
          </p:cNvPr>
          <p:cNvSpPr txBox="1"/>
          <p:nvPr/>
        </p:nvSpPr>
        <p:spPr>
          <a:xfrm>
            <a:off x="3791335" y="5226406"/>
            <a:ext cx="4647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i="1" dirty="0"/>
              <a:t>Think in terms of events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25086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7" name="Graphic 44">
            <a:extLst>
              <a:ext uri="{FF2B5EF4-FFF2-40B4-BE49-F238E27FC236}">
                <a16:creationId xmlns:a16="http://schemas.microsoft.com/office/drawing/2014/main" id="{05C5DD06-B55F-3247-BF1B-C10CB32D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8" y="5077595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44">
            <a:extLst>
              <a:ext uri="{FF2B5EF4-FFF2-40B4-BE49-F238E27FC236}">
                <a16:creationId xmlns:a16="http://schemas.microsoft.com/office/drawing/2014/main" id="{1E526C40-DB8D-594D-B71F-370AFF7C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7" y="2218590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8012D0FE-2E76-8743-823D-F31E7DC66B8C}"/>
              </a:ext>
            </a:extLst>
          </p:cNvPr>
          <p:cNvSpPr/>
          <p:nvPr/>
        </p:nvSpPr>
        <p:spPr>
          <a:xfrm>
            <a:off x="3146088" y="5452334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F7EE1561-EE2B-2C4F-B447-3B310D71377B}"/>
              </a:ext>
            </a:extLst>
          </p:cNvPr>
          <p:cNvSpPr/>
          <p:nvPr/>
        </p:nvSpPr>
        <p:spPr>
          <a:xfrm>
            <a:off x="3146088" y="2544458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9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7" name="Graphic 44">
            <a:extLst>
              <a:ext uri="{FF2B5EF4-FFF2-40B4-BE49-F238E27FC236}">
                <a16:creationId xmlns:a16="http://schemas.microsoft.com/office/drawing/2014/main" id="{05C5DD06-B55F-3247-BF1B-C10CB32D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8" y="5077595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44">
            <a:extLst>
              <a:ext uri="{FF2B5EF4-FFF2-40B4-BE49-F238E27FC236}">
                <a16:creationId xmlns:a16="http://schemas.microsoft.com/office/drawing/2014/main" id="{1E526C40-DB8D-594D-B71F-370AFF7C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7" y="2218590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8012D0FE-2E76-8743-823D-F31E7DC66B8C}"/>
              </a:ext>
            </a:extLst>
          </p:cNvPr>
          <p:cNvSpPr/>
          <p:nvPr/>
        </p:nvSpPr>
        <p:spPr>
          <a:xfrm>
            <a:off x="3146088" y="5452334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F7EE1561-EE2B-2C4F-B447-3B310D71377B}"/>
              </a:ext>
            </a:extLst>
          </p:cNvPr>
          <p:cNvSpPr/>
          <p:nvPr/>
        </p:nvSpPr>
        <p:spPr>
          <a:xfrm>
            <a:off x="3146088" y="2544458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70915-5CDB-244F-A01F-E2C0CC9E7B63}"/>
              </a:ext>
            </a:extLst>
          </p:cNvPr>
          <p:cNvSpPr txBox="1"/>
          <p:nvPr/>
        </p:nvSpPr>
        <p:spPr>
          <a:xfrm>
            <a:off x="3900337" y="634523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/>
              <a:t>Decompose code into separate functions 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3175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Synchronous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1654562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7936879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810107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9117981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B2E2B-912D-D146-9169-A97E93DE572F}"/>
              </a:ext>
            </a:extLst>
          </p:cNvPr>
          <p:cNvSpPr/>
          <p:nvPr/>
        </p:nvSpPr>
        <p:spPr>
          <a:xfrm>
            <a:off x="2665141" y="3591732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76E848-AD98-7546-9921-8FF9A7D6E372}"/>
              </a:ext>
            </a:extLst>
          </p:cNvPr>
          <p:cNvSpPr/>
          <p:nvPr/>
        </p:nvSpPr>
        <p:spPr>
          <a:xfrm>
            <a:off x="8996243" y="3547128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6" name="Graphic 44">
            <a:extLst>
              <a:ext uri="{FF2B5EF4-FFF2-40B4-BE49-F238E27FC236}">
                <a16:creationId xmlns:a16="http://schemas.microsoft.com/office/drawing/2014/main" id="{D1A85225-EB2B-3F4A-ADB5-7D434EDA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560" y="2337829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8FF183-DE7D-9B48-874A-E9301C1212F1}"/>
              </a:ext>
            </a:extLst>
          </p:cNvPr>
          <p:cNvSpPr/>
          <p:nvPr/>
        </p:nvSpPr>
        <p:spPr>
          <a:xfrm>
            <a:off x="1441678" y="2757812"/>
            <a:ext cx="2834430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28ED7-5DB3-324C-A252-7735A9B31CC3}"/>
              </a:ext>
            </a:extLst>
          </p:cNvPr>
          <p:cNvSpPr/>
          <p:nvPr/>
        </p:nvSpPr>
        <p:spPr>
          <a:xfrm>
            <a:off x="1441678" y="2405431"/>
            <a:ext cx="2834430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Manual Invocation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6FFADB-4E9E-4D47-9B5A-A8025532AEAE}"/>
              </a:ext>
            </a:extLst>
          </p:cNvPr>
          <p:cNvCxnSpPr>
            <a:stCxn id="17" idx="3"/>
          </p:cNvCxnSpPr>
          <p:nvPr/>
        </p:nvCxnSpPr>
        <p:spPr>
          <a:xfrm flipV="1">
            <a:off x="4276108" y="2921620"/>
            <a:ext cx="4165365" cy="20858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C1814-F2D1-E04D-BBB9-3924711AEF88}"/>
              </a:ext>
            </a:extLst>
          </p:cNvPr>
          <p:cNvCxnSpPr>
            <a:cxnSpLocks/>
          </p:cNvCxnSpPr>
          <p:nvPr/>
        </p:nvCxnSpPr>
        <p:spPr>
          <a:xfrm flipH="1">
            <a:off x="3036381" y="5264416"/>
            <a:ext cx="5898993" cy="44604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22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Synchronous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1654562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7936879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810107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9117981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B2E2B-912D-D146-9169-A97E93DE572F}"/>
              </a:ext>
            </a:extLst>
          </p:cNvPr>
          <p:cNvSpPr/>
          <p:nvPr/>
        </p:nvSpPr>
        <p:spPr>
          <a:xfrm>
            <a:off x="2665141" y="3591732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76E848-AD98-7546-9921-8FF9A7D6E372}"/>
              </a:ext>
            </a:extLst>
          </p:cNvPr>
          <p:cNvSpPr/>
          <p:nvPr/>
        </p:nvSpPr>
        <p:spPr>
          <a:xfrm>
            <a:off x="8996243" y="3547128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6" name="Graphic 44">
            <a:extLst>
              <a:ext uri="{FF2B5EF4-FFF2-40B4-BE49-F238E27FC236}">
                <a16:creationId xmlns:a16="http://schemas.microsoft.com/office/drawing/2014/main" id="{D1A85225-EB2B-3F4A-ADB5-7D434EDA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560" y="2337829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028ED7-5DB3-324C-A252-7735A9B31CC3}"/>
              </a:ext>
            </a:extLst>
          </p:cNvPr>
          <p:cNvSpPr/>
          <p:nvPr/>
        </p:nvSpPr>
        <p:spPr>
          <a:xfrm>
            <a:off x="1392892" y="3076244"/>
            <a:ext cx="2834430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REST API 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6FFADB-4E9E-4D47-9B5A-A8025532AEAE}"/>
              </a:ext>
            </a:extLst>
          </p:cNvPr>
          <p:cNvCxnSpPr>
            <a:cxnSpLocks/>
          </p:cNvCxnSpPr>
          <p:nvPr/>
        </p:nvCxnSpPr>
        <p:spPr>
          <a:xfrm flipV="1">
            <a:off x="4276108" y="2921620"/>
            <a:ext cx="4165365" cy="20858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C1814-F2D1-E04D-BBB9-3924711AEF88}"/>
              </a:ext>
            </a:extLst>
          </p:cNvPr>
          <p:cNvCxnSpPr>
            <a:cxnSpLocks/>
          </p:cNvCxnSpPr>
          <p:nvPr/>
        </p:nvCxnSpPr>
        <p:spPr>
          <a:xfrm flipH="1">
            <a:off x="3036381" y="5264416"/>
            <a:ext cx="5898993" cy="44604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FFB71F1F-7F89-974A-B5CE-8584F4DBC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507" y="2307017"/>
            <a:ext cx="711200" cy="711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56636B-F44F-1840-8B31-6CA99CF72A2F}"/>
              </a:ext>
            </a:extLst>
          </p:cNvPr>
          <p:cNvCxnSpPr>
            <a:cxnSpLocks/>
          </p:cNvCxnSpPr>
          <p:nvPr/>
        </p:nvCxnSpPr>
        <p:spPr>
          <a:xfrm>
            <a:off x="371824" y="2469273"/>
            <a:ext cx="183104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20B860-D89D-A94E-A1E9-9193FFF378DC}"/>
              </a:ext>
            </a:extLst>
          </p:cNvPr>
          <p:cNvSpPr/>
          <p:nvPr/>
        </p:nvSpPr>
        <p:spPr>
          <a:xfrm>
            <a:off x="20782" y="2519192"/>
            <a:ext cx="1781642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GET /users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01E1AD-9786-0C47-A6C1-2F695D717616}"/>
              </a:ext>
            </a:extLst>
          </p:cNvPr>
          <p:cNvCxnSpPr>
            <a:cxnSpLocks/>
          </p:cNvCxnSpPr>
          <p:nvPr/>
        </p:nvCxnSpPr>
        <p:spPr>
          <a:xfrm flipH="1">
            <a:off x="371824" y="5331322"/>
            <a:ext cx="1869135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166FF93-1927-2549-B294-D4A5428E1871}"/>
              </a:ext>
            </a:extLst>
          </p:cNvPr>
          <p:cNvSpPr/>
          <p:nvPr/>
        </p:nvSpPr>
        <p:spPr>
          <a:xfrm>
            <a:off x="266700" y="5452728"/>
            <a:ext cx="237521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{“http”: “response”}</a:t>
            </a:r>
          </a:p>
        </p:txBody>
      </p:sp>
    </p:spTree>
    <p:extLst>
      <p:ext uri="{BB962C8B-B14F-4D97-AF65-F5344CB8AC3E}">
        <p14:creationId xmlns:p14="http://schemas.microsoft.com/office/powerpoint/2010/main" val="2106315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097907" y="2146179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39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9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80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</p:spTree>
    <p:extLst>
      <p:ext uri="{BB962C8B-B14F-4D97-AF65-F5344CB8AC3E}">
        <p14:creationId xmlns:p14="http://schemas.microsoft.com/office/powerpoint/2010/main" val="3560692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49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</p:spTree>
    <p:extLst>
      <p:ext uri="{BB962C8B-B14F-4D97-AF65-F5344CB8AC3E}">
        <p14:creationId xmlns:p14="http://schemas.microsoft.com/office/powerpoint/2010/main" val="304302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804C-B1A1-A44D-972C-F76F8BE1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Computing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CFC91-6B70-6644-84F7-F969C7A6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89" y="1630132"/>
            <a:ext cx="2003417" cy="2136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481E8-A766-A646-9D01-E72026BB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40" y="1630132"/>
            <a:ext cx="2053975" cy="2053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D3F911-58C1-6F4C-9D68-34A573F92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252" y="1630132"/>
            <a:ext cx="2053975" cy="20539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2A8561E-5394-974F-AE92-4BEAE86BFB70}"/>
              </a:ext>
            </a:extLst>
          </p:cNvPr>
          <p:cNvSpPr txBox="1">
            <a:spLocks/>
          </p:cNvSpPr>
          <p:nvPr/>
        </p:nvSpPr>
        <p:spPr bwMode="auto">
          <a:xfrm>
            <a:off x="466047" y="3967484"/>
            <a:ext cx="33909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No servers to provision, 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scale or manage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A09C69-9040-7349-BC7E-99C56E288664}"/>
              </a:ext>
            </a:extLst>
          </p:cNvPr>
          <p:cNvSpPr txBox="1">
            <a:spLocks/>
          </p:cNvSpPr>
          <p:nvPr/>
        </p:nvSpPr>
        <p:spPr bwMode="auto">
          <a:xfrm>
            <a:off x="4324777" y="3967483"/>
            <a:ext cx="33909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Flexible scaling 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128D63-B92A-E64B-9808-EE8827F6E1C2}"/>
              </a:ext>
            </a:extLst>
          </p:cNvPr>
          <p:cNvSpPr txBox="1">
            <a:spLocks/>
          </p:cNvSpPr>
          <p:nvPr/>
        </p:nvSpPr>
        <p:spPr bwMode="auto">
          <a:xfrm>
            <a:off x="8256315" y="3967483"/>
            <a:ext cx="3461847" cy="89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Built-in availability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 and 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fault tolerance 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F16D106-D7E9-B048-8F44-5A2012FAA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31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A4BE99A-2D5A-504B-9BEE-7EBD3139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6496" y="3778590"/>
            <a:ext cx="711200" cy="7112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A39D367-BC60-8740-B9F3-6443488B666B}"/>
              </a:ext>
            </a:extLst>
          </p:cNvPr>
          <p:cNvSpPr/>
          <p:nvPr/>
        </p:nvSpPr>
        <p:spPr>
          <a:xfrm>
            <a:off x="10476234" y="4559537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BD3B78-3B25-E745-BAF2-9E00636BCFCF}"/>
              </a:ext>
            </a:extLst>
          </p:cNvPr>
          <p:cNvCxnSpPr>
            <a:cxnSpLocks/>
          </p:cNvCxnSpPr>
          <p:nvPr/>
        </p:nvCxnSpPr>
        <p:spPr>
          <a:xfrm>
            <a:off x="6851689" y="4479987"/>
            <a:ext cx="3287779" cy="980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FA6163D-661E-1540-8F40-11BA6FD2B033}"/>
              </a:ext>
            </a:extLst>
          </p:cNvPr>
          <p:cNvSpPr/>
          <p:nvPr/>
        </p:nvSpPr>
        <p:spPr>
          <a:xfrm>
            <a:off x="6837790" y="3885857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95E412-0809-3044-8AFA-1852FA3CA3E5}"/>
              </a:ext>
            </a:extLst>
          </p:cNvPr>
          <p:cNvCxnSpPr>
            <a:cxnSpLocks/>
          </p:cNvCxnSpPr>
          <p:nvPr/>
        </p:nvCxnSpPr>
        <p:spPr>
          <a:xfrm flipH="1">
            <a:off x="6851689" y="5343872"/>
            <a:ext cx="328777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E4F83A-36A3-9C46-912F-EFE28F8694E6}"/>
              </a:ext>
            </a:extLst>
          </p:cNvPr>
          <p:cNvSpPr txBox="1"/>
          <p:nvPr/>
        </p:nvSpPr>
        <p:spPr>
          <a:xfrm>
            <a:off x="7425588" y="4996558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Upload complete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ABCE1F-8932-B245-8B9D-01D6E7217EFC}"/>
              </a:ext>
            </a:extLst>
          </p:cNvPr>
          <p:cNvSpPr/>
          <p:nvPr/>
        </p:nvSpPr>
        <p:spPr>
          <a:xfrm>
            <a:off x="6227366" y="3791218"/>
            <a:ext cx="289932" cy="155265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F9300-B87D-8241-89E9-71D142802B90}"/>
              </a:ext>
            </a:extLst>
          </p:cNvPr>
          <p:cNvSpPr txBox="1"/>
          <p:nvPr/>
        </p:nvSpPr>
        <p:spPr>
          <a:xfrm>
            <a:off x="7425588" y="403532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Uploads to output bucket</a:t>
            </a:r>
          </a:p>
        </p:txBody>
      </p:sp>
    </p:spTree>
    <p:extLst>
      <p:ext uri="{BB962C8B-B14F-4D97-AF65-F5344CB8AC3E}">
        <p14:creationId xmlns:p14="http://schemas.microsoft.com/office/powerpoint/2010/main" val="1274046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58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4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</p:spTree>
    <p:extLst>
      <p:ext uri="{BB962C8B-B14F-4D97-AF65-F5344CB8AC3E}">
        <p14:creationId xmlns:p14="http://schemas.microsoft.com/office/powerpoint/2010/main" val="3338951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</p:spTree>
    <p:extLst>
      <p:ext uri="{BB962C8B-B14F-4D97-AF65-F5344CB8AC3E}">
        <p14:creationId xmlns:p14="http://schemas.microsoft.com/office/powerpoint/2010/main" val="2203133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FACB83-3670-9D45-8DAD-FB13CE1A0326}"/>
              </a:ext>
            </a:extLst>
          </p:cNvPr>
          <p:cNvCxnSpPr>
            <a:cxnSpLocks/>
          </p:cNvCxnSpPr>
          <p:nvPr/>
        </p:nvCxnSpPr>
        <p:spPr>
          <a:xfrm>
            <a:off x="684926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89D4D87-15EC-834B-8FC2-D2F8975B91B1}"/>
              </a:ext>
            </a:extLst>
          </p:cNvPr>
          <p:cNvSpPr/>
          <p:nvPr/>
        </p:nvSpPr>
        <p:spPr>
          <a:xfrm>
            <a:off x="675349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449656-6E5A-D04B-B5BC-0BDDB2EB8E46}"/>
              </a:ext>
            </a:extLst>
          </p:cNvPr>
          <p:cNvSpPr txBox="1"/>
          <p:nvPr/>
        </p:nvSpPr>
        <p:spPr>
          <a:xfrm>
            <a:off x="720243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Lambda function invoked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60DFAB-48E5-E047-8A71-3EB7429271DE}"/>
              </a:ext>
            </a:extLst>
          </p:cNvPr>
          <p:cNvSpPr/>
          <p:nvPr/>
        </p:nvSpPr>
        <p:spPr>
          <a:xfrm>
            <a:off x="6212226" y="3796174"/>
            <a:ext cx="289932" cy="2085879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CD2B9F1-3640-EA42-9DB8-CEB6064B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8829" y="381460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33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826796"/>
            <a:ext cx="0" cy="350109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FACB83-3670-9D45-8DAD-FB13CE1A0326}"/>
              </a:ext>
            </a:extLst>
          </p:cNvPr>
          <p:cNvCxnSpPr>
            <a:cxnSpLocks/>
          </p:cNvCxnSpPr>
          <p:nvPr/>
        </p:nvCxnSpPr>
        <p:spPr>
          <a:xfrm>
            <a:off x="684926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89D4D87-15EC-834B-8FC2-D2F8975B91B1}"/>
              </a:ext>
            </a:extLst>
          </p:cNvPr>
          <p:cNvSpPr/>
          <p:nvPr/>
        </p:nvSpPr>
        <p:spPr>
          <a:xfrm>
            <a:off x="675349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449656-6E5A-D04B-B5BC-0BDDB2EB8E46}"/>
              </a:ext>
            </a:extLst>
          </p:cNvPr>
          <p:cNvSpPr txBox="1"/>
          <p:nvPr/>
        </p:nvSpPr>
        <p:spPr>
          <a:xfrm>
            <a:off x="720243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Lambda function invoked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60DFAB-48E5-E047-8A71-3EB7429271DE}"/>
              </a:ext>
            </a:extLst>
          </p:cNvPr>
          <p:cNvSpPr/>
          <p:nvPr/>
        </p:nvSpPr>
        <p:spPr>
          <a:xfrm>
            <a:off x="6212226" y="3796174"/>
            <a:ext cx="289932" cy="2085879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CD2B9F1-3640-EA42-9DB8-CEB6064B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8829" y="3814600"/>
            <a:ext cx="711200" cy="7112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4A1BF8-F4A2-DD47-B06F-B181D7C45603}"/>
              </a:ext>
            </a:extLst>
          </p:cNvPr>
          <p:cNvCxnSpPr>
            <a:cxnSpLocks/>
          </p:cNvCxnSpPr>
          <p:nvPr/>
        </p:nvCxnSpPr>
        <p:spPr>
          <a:xfrm flipH="1">
            <a:off x="6815717" y="5830128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C9A8E44-134D-4345-9D42-16EB61B36984}"/>
              </a:ext>
            </a:extLst>
          </p:cNvPr>
          <p:cNvSpPr/>
          <p:nvPr/>
        </p:nvSpPr>
        <p:spPr>
          <a:xfrm>
            <a:off x="10486650" y="4543384"/>
            <a:ext cx="289932" cy="13043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A796A1-FFB8-604A-8E9D-9CD7F977F72C}"/>
              </a:ext>
            </a:extLst>
          </p:cNvPr>
          <p:cNvSpPr txBox="1"/>
          <p:nvPr/>
        </p:nvSpPr>
        <p:spPr>
          <a:xfrm>
            <a:off x="7171124" y="5864469"/>
            <a:ext cx="2947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execution finished</a:t>
            </a:r>
          </a:p>
        </p:txBody>
      </p:sp>
    </p:spTree>
    <p:extLst>
      <p:ext uri="{BB962C8B-B14F-4D97-AF65-F5344CB8AC3E}">
        <p14:creationId xmlns:p14="http://schemas.microsoft.com/office/powerpoint/2010/main" val="3741754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</p:spTree>
    <p:extLst>
      <p:ext uri="{BB962C8B-B14F-4D97-AF65-F5344CB8AC3E}">
        <p14:creationId xmlns:p14="http://schemas.microsoft.com/office/powerpoint/2010/main" val="102784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</p:spTree>
    <p:extLst>
      <p:ext uri="{BB962C8B-B14F-4D97-AF65-F5344CB8AC3E}">
        <p14:creationId xmlns:p14="http://schemas.microsoft.com/office/powerpoint/2010/main" val="3906847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7756A4-9E07-1C49-A970-FBF65D78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55" y="2312472"/>
            <a:ext cx="941369" cy="9686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34FB5EB-1A94-4842-A6ED-E352F0C1C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0792" y="3816420"/>
            <a:ext cx="7112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FB8D0-AEFB-7145-BABD-00995D5A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792" y="5317047"/>
            <a:ext cx="711200" cy="711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F5206B-F58B-F346-B39D-9F796A611267}"/>
              </a:ext>
            </a:extLst>
          </p:cNvPr>
          <p:cNvSpPr txBox="1"/>
          <p:nvPr/>
        </p:nvSpPr>
        <p:spPr>
          <a:xfrm>
            <a:off x="5920992" y="32090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3B6139-AD4B-D248-8A94-34A7A26A3644}"/>
              </a:ext>
            </a:extLst>
          </p:cNvPr>
          <p:cNvSpPr txBox="1"/>
          <p:nvPr/>
        </p:nvSpPr>
        <p:spPr>
          <a:xfrm>
            <a:off x="5483962" y="4611546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 Object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B39E05-BAA0-C849-8AB3-195252815030}"/>
              </a:ext>
            </a:extLst>
          </p:cNvPr>
          <p:cNvSpPr txBox="1"/>
          <p:nvPr/>
        </p:nvSpPr>
        <p:spPr>
          <a:xfrm>
            <a:off x="5453910" y="6068239"/>
            <a:ext cx="1504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SNS Topic</a:t>
            </a:r>
          </a:p>
        </p:txBody>
      </p:sp>
    </p:spTree>
    <p:extLst>
      <p:ext uri="{BB962C8B-B14F-4D97-AF65-F5344CB8AC3E}">
        <p14:creationId xmlns:p14="http://schemas.microsoft.com/office/powerpoint/2010/main" val="64165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4" y="2105596"/>
            <a:ext cx="2661613" cy="266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7A2EA-C291-D94B-801D-F4FDD7EC5D64}"/>
              </a:ext>
            </a:extLst>
          </p:cNvPr>
          <p:cNvSpPr txBox="1"/>
          <p:nvPr/>
        </p:nvSpPr>
        <p:spPr>
          <a:xfrm>
            <a:off x="4222679" y="2013734"/>
            <a:ext cx="7740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Run code without thinking about servers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Pay for only the compute time you consume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Lambda takes care of everything required to run and scale your code with high availability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38FD26B-8D12-3943-9B70-CB86D84F3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55996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39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7756A4-9E07-1C49-A970-FBF65D78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55" y="2312472"/>
            <a:ext cx="941369" cy="9686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34FB5EB-1A94-4842-A6ED-E352F0C1C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0792" y="3816420"/>
            <a:ext cx="7112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FB8D0-AEFB-7145-BABD-00995D5A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792" y="5317047"/>
            <a:ext cx="711200" cy="711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F5206B-F58B-F346-B39D-9F796A611267}"/>
              </a:ext>
            </a:extLst>
          </p:cNvPr>
          <p:cNvSpPr txBox="1"/>
          <p:nvPr/>
        </p:nvSpPr>
        <p:spPr>
          <a:xfrm>
            <a:off x="5920992" y="32090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3B6139-AD4B-D248-8A94-34A7A26A3644}"/>
              </a:ext>
            </a:extLst>
          </p:cNvPr>
          <p:cNvSpPr txBox="1"/>
          <p:nvPr/>
        </p:nvSpPr>
        <p:spPr>
          <a:xfrm>
            <a:off x="5483962" y="4611546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 Object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B39E05-BAA0-C849-8AB3-195252815030}"/>
              </a:ext>
            </a:extLst>
          </p:cNvPr>
          <p:cNvSpPr txBox="1"/>
          <p:nvPr/>
        </p:nvSpPr>
        <p:spPr>
          <a:xfrm>
            <a:off x="5453910" y="6068239"/>
            <a:ext cx="1504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SNS Topic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59E2793-49D5-2246-8EAB-22330C64C0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433" y="2222078"/>
            <a:ext cx="1284995" cy="12849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5AC25B-D0F1-C347-A671-2F57AAC7ED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1324" y="3814574"/>
            <a:ext cx="652397" cy="6523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D9C27-6602-4D44-991A-5EA2C1759D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6745" y="5332445"/>
            <a:ext cx="681554" cy="68155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C474C3-3F67-984B-930E-12AC48EA229D}"/>
              </a:ext>
            </a:extLst>
          </p:cNvPr>
          <p:cNvSpPr txBox="1"/>
          <p:nvPr/>
        </p:nvSpPr>
        <p:spPr>
          <a:xfrm>
            <a:off x="9102367" y="3209091"/>
            <a:ext cx="1781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SQS Message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115025-6171-9244-A336-926B222BF60B}"/>
              </a:ext>
            </a:extLst>
          </p:cNvPr>
          <p:cNvSpPr txBox="1"/>
          <p:nvPr/>
        </p:nvSpPr>
        <p:spPr>
          <a:xfrm>
            <a:off x="8896392" y="4611545"/>
            <a:ext cx="2113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DynamoDB Stream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02C171-5768-B444-8D16-75690EF16DED}"/>
              </a:ext>
            </a:extLst>
          </p:cNvPr>
          <p:cNvSpPr txBox="1"/>
          <p:nvPr/>
        </p:nvSpPr>
        <p:spPr>
          <a:xfrm>
            <a:off x="9026056" y="6068238"/>
            <a:ext cx="1822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Kinesis Stream</a:t>
            </a:r>
          </a:p>
        </p:txBody>
      </p:sp>
    </p:spTree>
    <p:extLst>
      <p:ext uri="{BB962C8B-B14F-4D97-AF65-F5344CB8AC3E}">
        <p14:creationId xmlns:p14="http://schemas.microsoft.com/office/powerpoint/2010/main" val="68444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28912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67690-FDF4-9048-B5AA-773996425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217A410-AB9B-4A42-A832-DB2B6540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4338"/>
            <a:ext cx="11696700" cy="593725"/>
          </a:xfrm>
        </p:spPr>
        <p:txBody>
          <a:bodyPr/>
          <a:lstStyle/>
          <a:p>
            <a:r>
              <a:rPr lang="en-IN" b="0" dirty="0"/>
              <a:t>Serverless Application using Python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AEDE84-FE67-914D-8B21-BFB8C131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98" y="1345222"/>
            <a:ext cx="10186704" cy="4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6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61" y="2914747"/>
            <a:ext cx="1817292" cy="181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851596"/>
            <a:ext cx="6112890" cy="171710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20E8E-1D51-3D40-B41E-230AD0DD0C6A}"/>
              </a:ext>
            </a:extLst>
          </p:cNvPr>
          <p:cNvCxnSpPr>
            <a:cxnSpLocks/>
          </p:cNvCxnSpPr>
          <p:nvPr/>
        </p:nvCxnSpPr>
        <p:spPr>
          <a:xfrm>
            <a:off x="4578701" y="158261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105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</p:spTree>
    <p:extLst>
      <p:ext uri="{BB962C8B-B14F-4D97-AF65-F5344CB8AC3E}">
        <p14:creationId xmlns:p14="http://schemas.microsoft.com/office/powerpoint/2010/main" val="3053236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2774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EDC28-2D14-9E4E-AF53-FB7F975F1B1B}"/>
              </a:ext>
            </a:extLst>
          </p:cNvPr>
          <p:cNvSpPr/>
          <p:nvPr/>
        </p:nvSpPr>
        <p:spPr>
          <a:xfrm>
            <a:off x="9823938" y="1612625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8362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EDC28-2D14-9E4E-AF53-FB7F975F1B1B}"/>
              </a:ext>
            </a:extLst>
          </p:cNvPr>
          <p:cNvSpPr/>
          <p:nvPr/>
        </p:nvSpPr>
        <p:spPr>
          <a:xfrm>
            <a:off x="9823938" y="1612625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FD48FD-4DCF-174F-8B65-94A28177996A}"/>
              </a:ext>
            </a:extLst>
          </p:cNvPr>
          <p:cNvSpPr/>
          <p:nvPr/>
        </p:nvSpPr>
        <p:spPr>
          <a:xfrm>
            <a:off x="9823938" y="340137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83381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68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765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6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4" y="2105596"/>
            <a:ext cx="2661613" cy="266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851596"/>
            <a:ext cx="6112890" cy="1717104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C32AFD8-0565-B64F-903A-0C3409551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31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1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</p:spTree>
    <p:extLst>
      <p:ext uri="{BB962C8B-B14F-4D97-AF65-F5344CB8AC3E}">
        <p14:creationId xmlns:p14="http://schemas.microsoft.com/office/powerpoint/2010/main" val="367849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2220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97190-4797-1349-AB5F-E7CB4EEA6657}"/>
              </a:ext>
            </a:extLst>
          </p:cNvPr>
          <p:cNvCxnSpPr>
            <a:cxnSpLocks/>
          </p:cNvCxnSpPr>
          <p:nvPr/>
        </p:nvCxnSpPr>
        <p:spPr>
          <a:xfrm flipH="1">
            <a:off x="3522806" y="1568594"/>
            <a:ext cx="190513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589B9-B4DD-544D-BF3B-A78CE9AF8077}"/>
              </a:ext>
            </a:extLst>
          </p:cNvPr>
          <p:cNvCxnSpPr>
            <a:cxnSpLocks/>
          </p:cNvCxnSpPr>
          <p:nvPr/>
        </p:nvCxnSpPr>
        <p:spPr>
          <a:xfrm>
            <a:off x="5427940" y="1568594"/>
            <a:ext cx="0" cy="1065971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3E1C57-EF37-184A-8BD0-2A0CBAA59494}"/>
              </a:ext>
            </a:extLst>
          </p:cNvPr>
          <p:cNvCxnSpPr>
            <a:cxnSpLocks/>
          </p:cNvCxnSpPr>
          <p:nvPr/>
        </p:nvCxnSpPr>
        <p:spPr>
          <a:xfrm flipH="1">
            <a:off x="5427940" y="2634565"/>
            <a:ext cx="1700384" cy="0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263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97190-4797-1349-AB5F-E7CB4EEA6657}"/>
              </a:ext>
            </a:extLst>
          </p:cNvPr>
          <p:cNvCxnSpPr>
            <a:cxnSpLocks/>
          </p:cNvCxnSpPr>
          <p:nvPr/>
        </p:nvCxnSpPr>
        <p:spPr>
          <a:xfrm flipH="1">
            <a:off x="3522806" y="1568594"/>
            <a:ext cx="190513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589B9-B4DD-544D-BF3B-A78CE9AF8077}"/>
              </a:ext>
            </a:extLst>
          </p:cNvPr>
          <p:cNvCxnSpPr>
            <a:cxnSpLocks/>
          </p:cNvCxnSpPr>
          <p:nvPr/>
        </p:nvCxnSpPr>
        <p:spPr>
          <a:xfrm>
            <a:off x="5427940" y="1568594"/>
            <a:ext cx="0" cy="1065971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3E1C57-EF37-184A-8BD0-2A0CBAA59494}"/>
              </a:ext>
            </a:extLst>
          </p:cNvPr>
          <p:cNvCxnSpPr>
            <a:cxnSpLocks/>
          </p:cNvCxnSpPr>
          <p:nvPr/>
        </p:nvCxnSpPr>
        <p:spPr>
          <a:xfrm flipH="1">
            <a:off x="5427940" y="2634565"/>
            <a:ext cx="1700384" cy="0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B40528-391B-9C47-8241-D783C524D685}"/>
              </a:ext>
            </a:extLst>
          </p:cNvPr>
          <p:cNvCxnSpPr>
            <a:cxnSpLocks/>
          </p:cNvCxnSpPr>
          <p:nvPr/>
        </p:nvCxnSpPr>
        <p:spPr>
          <a:xfrm flipH="1">
            <a:off x="3522806" y="2398726"/>
            <a:ext cx="3605518" cy="0"/>
          </a:xfrm>
          <a:prstGeom prst="straightConnector1">
            <a:avLst/>
          </a:prstGeom>
          <a:ln w="317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820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A4BE99A-2D5A-504B-9BEE-7EBD3139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6496" y="3778590"/>
            <a:ext cx="711200" cy="7112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A39D367-BC60-8740-B9F3-6443488B666B}"/>
              </a:ext>
            </a:extLst>
          </p:cNvPr>
          <p:cNvSpPr/>
          <p:nvPr/>
        </p:nvSpPr>
        <p:spPr>
          <a:xfrm>
            <a:off x="10507130" y="4559689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BD3B78-3B25-E745-BAF2-9E00636BCFCF}"/>
              </a:ext>
            </a:extLst>
          </p:cNvPr>
          <p:cNvCxnSpPr>
            <a:cxnSpLocks/>
          </p:cNvCxnSpPr>
          <p:nvPr/>
        </p:nvCxnSpPr>
        <p:spPr>
          <a:xfrm>
            <a:off x="6851689" y="4479987"/>
            <a:ext cx="3287779" cy="980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FA6163D-661E-1540-8F40-11BA6FD2B033}"/>
              </a:ext>
            </a:extLst>
          </p:cNvPr>
          <p:cNvSpPr/>
          <p:nvPr/>
        </p:nvSpPr>
        <p:spPr>
          <a:xfrm>
            <a:off x="6837790" y="3885857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95E412-0809-3044-8AFA-1852FA3CA3E5}"/>
              </a:ext>
            </a:extLst>
          </p:cNvPr>
          <p:cNvCxnSpPr>
            <a:cxnSpLocks/>
          </p:cNvCxnSpPr>
          <p:nvPr/>
        </p:nvCxnSpPr>
        <p:spPr>
          <a:xfrm flipH="1">
            <a:off x="6851689" y="5343872"/>
            <a:ext cx="328777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E4F83A-36A3-9C46-912F-EFE28F8694E6}"/>
              </a:ext>
            </a:extLst>
          </p:cNvPr>
          <p:cNvSpPr txBox="1"/>
          <p:nvPr/>
        </p:nvSpPr>
        <p:spPr>
          <a:xfrm>
            <a:off x="7425588" y="4996558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Upload complete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ABCE1F-8932-B245-8B9D-01D6E7217EFC}"/>
              </a:ext>
            </a:extLst>
          </p:cNvPr>
          <p:cNvSpPr/>
          <p:nvPr/>
        </p:nvSpPr>
        <p:spPr>
          <a:xfrm>
            <a:off x="6227366" y="3791218"/>
            <a:ext cx="289932" cy="155265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F9300-B87D-8241-89E9-71D142802B90}"/>
              </a:ext>
            </a:extLst>
          </p:cNvPr>
          <p:cNvSpPr txBox="1"/>
          <p:nvPr/>
        </p:nvSpPr>
        <p:spPr>
          <a:xfrm>
            <a:off x="7425588" y="403532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Uploads to output bucket</a:t>
            </a:r>
          </a:p>
        </p:txBody>
      </p:sp>
    </p:spTree>
    <p:extLst>
      <p:ext uri="{BB962C8B-B14F-4D97-AF65-F5344CB8AC3E}">
        <p14:creationId xmlns:p14="http://schemas.microsoft.com/office/powerpoint/2010/main" val="36538838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3C8EFABF-2ECF-BD43-8E3D-4D2A564BB4B8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493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904072"/>
              </p:ext>
            </p:extLst>
          </p:nvPr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39140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474673"/>
              </p:ext>
            </p:extLst>
          </p:nvPr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6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/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2EEFBA-50A9-6E42-8EBE-FD60F026C368}"/>
              </a:ext>
            </a:extLst>
          </p:cNvPr>
          <p:cNvCxnSpPr>
            <a:cxnSpLocks/>
          </p:cNvCxnSpPr>
          <p:nvPr/>
        </p:nvCxnSpPr>
        <p:spPr>
          <a:xfrm flipH="1">
            <a:off x="1335746" y="5402995"/>
            <a:ext cx="50381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2390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/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2EEFBA-50A9-6E42-8EBE-FD60F026C368}"/>
              </a:ext>
            </a:extLst>
          </p:cNvPr>
          <p:cNvCxnSpPr>
            <a:cxnSpLocks/>
          </p:cNvCxnSpPr>
          <p:nvPr/>
        </p:nvCxnSpPr>
        <p:spPr>
          <a:xfrm flipH="1">
            <a:off x="1335746" y="5402995"/>
            <a:ext cx="50381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BC3965-1997-C14B-A688-25C28ECEDA8D}"/>
              </a:ext>
            </a:extLst>
          </p:cNvPr>
          <p:cNvCxnSpPr>
            <a:cxnSpLocks/>
          </p:cNvCxnSpPr>
          <p:nvPr/>
        </p:nvCxnSpPr>
        <p:spPr>
          <a:xfrm>
            <a:off x="26475" y="2018632"/>
            <a:ext cx="226846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41B408-D3A5-AD4D-987F-BC412FFAAFD1}"/>
              </a:ext>
            </a:extLst>
          </p:cNvPr>
          <p:cNvCxnSpPr>
            <a:cxnSpLocks/>
          </p:cNvCxnSpPr>
          <p:nvPr/>
        </p:nvCxnSpPr>
        <p:spPr>
          <a:xfrm>
            <a:off x="47991" y="2018632"/>
            <a:ext cx="0" cy="3962620"/>
          </a:xfrm>
          <a:prstGeom prst="line">
            <a:avLst/>
          </a:prstGeom>
          <a:ln w="381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AEEEEF-3EB7-704B-A209-DC4A58025818}"/>
              </a:ext>
            </a:extLst>
          </p:cNvPr>
          <p:cNvCxnSpPr>
            <a:cxnSpLocks/>
          </p:cNvCxnSpPr>
          <p:nvPr/>
        </p:nvCxnSpPr>
        <p:spPr>
          <a:xfrm flipH="1">
            <a:off x="26475" y="5981252"/>
            <a:ext cx="1813084" cy="0"/>
          </a:xfrm>
          <a:prstGeom prst="line">
            <a:avLst/>
          </a:prstGeom>
          <a:ln w="381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86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E704BBB-F36B-1F4D-B929-F8916B89A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65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Chailce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20E8E-1D51-3D40-B41E-230AD0DD0C6A}"/>
              </a:ext>
            </a:extLst>
          </p:cNvPr>
          <p:cNvCxnSpPr>
            <a:cxnSpLocks/>
          </p:cNvCxnSpPr>
          <p:nvPr/>
        </p:nvCxnSpPr>
        <p:spPr>
          <a:xfrm>
            <a:off x="4578701" y="158261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6E0CF2-5EC7-C041-A7FD-5DAD455C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45" y="2445315"/>
            <a:ext cx="1950829" cy="2434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3BF2B-8E40-B54D-8178-44ACBC575A2F}"/>
              </a:ext>
            </a:extLst>
          </p:cNvPr>
          <p:cNvSpPr txBox="1"/>
          <p:nvPr/>
        </p:nvSpPr>
        <p:spPr>
          <a:xfrm>
            <a:off x="4797910" y="2445315"/>
            <a:ext cx="7261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Serverless Microframework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and deploy </a:t>
            </a:r>
            <a:r>
              <a:rPr lang="en-US" sz="2800" dirty="0" err="1"/>
              <a:t>serverless</a:t>
            </a:r>
            <a:r>
              <a:rPr lang="en-US" sz="2800" dirty="0"/>
              <a:t>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Integration with may other AWS services</a:t>
            </a:r>
          </a:p>
        </p:txBody>
      </p:sp>
    </p:spTree>
    <p:extLst>
      <p:ext uri="{BB962C8B-B14F-4D97-AF65-F5344CB8AC3E}">
        <p14:creationId xmlns:p14="http://schemas.microsoft.com/office/powerpoint/2010/main" val="255253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1258678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handler.py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5F813-0ADB-2840-9834-18FCD1D7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2122452"/>
            <a:ext cx="3606800" cy="10131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3441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99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80E9D6-6873-FC41-9600-6B4E59A38774}"/>
              </a:ext>
            </a:extLst>
          </p:cNvPr>
          <p:cNvSpPr/>
          <p:nvPr/>
        </p:nvSpPr>
        <p:spPr>
          <a:xfrm>
            <a:off x="3801998" y="5252399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+mj-lt"/>
              </a:rPr>
              <a:t>app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defined at module level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2F0442-DFC8-E540-8B04-59CB2CE4A4DE}"/>
              </a:ext>
            </a:extLst>
          </p:cNvPr>
          <p:cNvSpPr/>
          <p:nvPr/>
        </p:nvSpPr>
        <p:spPr>
          <a:xfrm>
            <a:off x="3181598" y="5164607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06F0C-320B-0A4D-B650-90A11799C64F}"/>
              </a:ext>
            </a:extLst>
          </p:cNvPr>
          <p:cNvCxnSpPr>
            <a:cxnSpLocks/>
          </p:cNvCxnSpPr>
          <p:nvPr/>
        </p:nvCxnSpPr>
        <p:spPr>
          <a:xfrm>
            <a:off x="2740970" y="3010735"/>
            <a:ext cx="356156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4FA5B5-49E5-6E4B-80CF-BB01B5EA0392}"/>
              </a:ext>
            </a:extLst>
          </p:cNvPr>
          <p:cNvCxnSpPr/>
          <p:nvPr/>
        </p:nvCxnSpPr>
        <p:spPr>
          <a:xfrm>
            <a:off x="2740970" y="3009041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5DCFEC-8483-1F42-81CE-3089CA4B3035}"/>
              </a:ext>
            </a:extLst>
          </p:cNvPr>
          <p:cNvCxnSpPr>
            <a:cxnSpLocks/>
          </p:cNvCxnSpPr>
          <p:nvPr/>
        </p:nvCxnSpPr>
        <p:spPr>
          <a:xfrm>
            <a:off x="2740970" y="5417045"/>
            <a:ext cx="440628" cy="2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8431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80E9D6-6873-FC41-9600-6B4E59A38774}"/>
              </a:ext>
            </a:extLst>
          </p:cNvPr>
          <p:cNvSpPr/>
          <p:nvPr/>
        </p:nvSpPr>
        <p:spPr>
          <a:xfrm>
            <a:off x="3801998" y="5252399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+mj-lt"/>
              </a:rPr>
              <a:t>app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defined at module level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2F0442-DFC8-E540-8B04-59CB2CE4A4DE}"/>
              </a:ext>
            </a:extLst>
          </p:cNvPr>
          <p:cNvSpPr/>
          <p:nvPr/>
        </p:nvSpPr>
        <p:spPr>
          <a:xfrm>
            <a:off x="3181598" y="5164607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06F0C-320B-0A4D-B650-90A11799C64F}"/>
              </a:ext>
            </a:extLst>
          </p:cNvPr>
          <p:cNvCxnSpPr>
            <a:cxnSpLocks/>
          </p:cNvCxnSpPr>
          <p:nvPr/>
        </p:nvCxnSpPr>
        <p:spPr>
          <a:xfrm>
            <a:off x="2740970" y="3010735"/>
            <a:ext cx="356156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4FA5B5-49E5-6E4B-80CF-BB01B5EA0392}"/>
              </a:ext>
            </a:extLst>
          </p:cNvPr>
          <p:cNvCxnSpPr/>
          <p:nvPr/>
        </p:nvCxnSpPr>
        <p:spPr>
          <a:xfrm>
            <a:off x="2740970" y="3009041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5DCFEC-8483-1F42-81CE-3089CA4B3035}"/>
              </a:ext>
            </a:extLst>
          </p:cNvPr>
          <p:cNvCxnSpPr>
            <a:cxnSpLocks/>
          </p:cNvCxnSpPr>
          <p:nvPr/>
        </p:nvCxnSpPr>
        <p:spPr>
          <a:xfrm>
            <a:off x="2740970" y="5417045"/>
            <a:ext cx="440628" cy="2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A0E75-8EA7-434D-BEB9-EB0938D6D1C0}"/>
              </a:ext>
            </a:extLst>
          </p:cNvPr>
          <p:cNvSpPr/>
          <p:nvPr/>
        </p:nvSpPr>
        <p:spPr>
          <a:xfrm>
            <a:off x="3801998" y="5831784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+mj-lt"/>
              </a:rPr>
              <a:t>one or more </a:t>
            </a:r>
            <a:r>
              <a:rPr lang="en-IN" sz="1400" b="1" dirty="0">
                <a:solidFill>
                  <a:srgbClr val="000000"/>
                </a:solidFill>
                <a:latin typeface="+mj-lt"/>
              </a:rPr>
              <a:t>decorators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can be defined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311EA1-5568-8844-92AE-C2EC25EEE0CD}"/>
              </a:ext>
            </a:extLst>
          </p:cNvPr>
          <p:cNvSpPr/>
          <p:nvPr/>
        </p:nvSpPr>
        <p:spPr>
          <a:xfrm>
            <a:off x="3181598" y="5743992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BA1689-978D-B14C-AC26-B5A86FC2AE8C}"/>
              </a:ext>
            </a:extLst>
          </p:cNvPr>
          <p:cNvCxnSpPr>
            <a:cxnSpLocks/>
          </p:cNvCxnSpPr>
          <p:nvPr/>
        </p:nvCxnSpPr>
        <p:spPr>
          <a:xfrm>
            <a:off x="2574063" y="3575517"/>
            <a:ext cx="523063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A56F50-C965-4A49-8F72-D6D5446498ED}"/>
              </a:ext>
            </a:extLst>
          </p:cNvPr>
          <p:cNvCxnSpPr/>
          <p:nvPr/>
        </p:nvCxnSpPr>
        <p:spPr>
          <a:xfrm>
            <a:off x="2574063" y="3573823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A4CC7C-0F80-CF47-9D03-6129D25B977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574063" y="5981827"/>
            <a:ext cx="607535" cy="3847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95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A523-EEB4-4F45-BD69-F4981D44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347032-2CCC-A641-B96C-9694925CF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314A9-4371-8646-908F-45135178D939}"/>
              </a:ext>
            </a:extLst>
          </p:cNvPr>
          <p:cNvSpPr/>
          <p:nvPr/>
        </p:nvSpPr>
        <p:spPr>
          <a:xfrm>
            <a:off x="553613" y="1377070"/>
            <a:ext cx="106343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  <a:p>
            <a:endParaRPr lang="en-I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Creating deployment package.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Updating policy for IAM role: helloworld-dev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Creating lambda function: helloworld-dev-</a:t>
            </a:r>
            <a:r>
              <a:rPr lang="en-I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hello_world</a:t>
            </a:r>
            <a:endParaRPr lang="en-I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Deleting Rest API: 56mbn4ke87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Deleting function: arn:aws:lambda:us-west-2:635100884080:function:helloworld-dev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Resources deployed: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  - Lambda ARN: arn:aws:lambda:us-west-2:635100884080:function:helloworld-dev-hello_world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01C406-7CD9-BC4C-BB0F-F676D3278670}"/>
              </a:ext>
            </a:extLst>
          </p:cNvPr>
          <p:cNvSpPr/>
          <p:nvPr/>
        </p:nvSpPr>
        <p:spPr>
          <a:xfrm>
            <a:off x="553613" y="392671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$ chalice invoke -n hello_world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"hello world!"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99BE8-DDFE-B34E-910A-0BFDED7A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3926717"/>
            <a:ext cx="4216400" cy="2247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991270-0063-C048-9E82-E245DD8A3799}"/>
              </a:ext>
            </a:extLst>
          </p:cNvPr>
          <p:cNvCxnSpPr>
            <a:cxnSpLocks/>
          </p:cNvCxnSpPr>
          <p:nvPr/>
        </p:nvCxnSpPr>
        <p:spPr>
          <a:xfrm>
            <a:off x="4744122" y="5522652"/>
            <a:ext cx="1126661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1B8295-BDDD-E642-A425-E89E7C85B211}"/>
              </a:ext>
            </a:extLst>
          </p:cNvPr>
          <p:cNvCxnSpPr>
            <a:cxnSpLocks/>
          </p:cNvCxnSpPr>
          <p:nvPr/>
        </p:nvCxnSpPr>
        <p:spPr>
          <a:xfrm>
            <a:off x="4757865" y="4084057"/>
            <a:ext cx="0" cy="1442511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2E9927-E98B-354C-A3F9-C8E2D5223E0A}"/>
              </a:ext>
            </a:extLst>
          </p:cNvPr>
          <p:cNvCxnSpPr>
            <a:cxnSpLocks/>
          </p:cNvCxnSpPr>
          <p:nvPr/>
        </p:nvCxnSpPr>
        <p:spPr>
          <a:xfrm>
            <a:off x="4133924" y="4084057"/>
            <a:ext cx="607535" cy="3847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38C1438-1BFC-6146-9227-D106DAEB7432}"/>
              </a:ext>
            </a:extLst>
          </p:cNvPr>
          <p:cNvSpPr/>
          <p:nvPr/>
        </p:nvSpPr>
        <p:spPr>
          <a:xfrm>
            <a:off x="5884527" y="3756096"/>
            <a:ext cx="4969338" cy="2321975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85253-CBD5-A44A-B672-2E32870EC19E}"/>
              </a:ext>
            </a:extLst>
          </p:cNvPr>
          <p:cNvSpPr txBox="1"/>
          <p:nvPr/>
        </p:nvSpPr>
        <p:spPr>
          <a:xfrm>
            <a:off x="6235076" y="3579016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</p:spTree>
    <p:extLst>
      <p:ext uri="{BB962C8B-B14F-4D97-AF65-F5344CB8AC3E}">
        <p14:creationId xmlns:p14="http://schemas.microsoft.com/office/powerpoint/2010/main" val="25642218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69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1" y="2086984"/>
            <a:ext cx="8778240" cy="412262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17C050-7ECF-7545-813B-571D107FA0EA}"/>
              </a:ext>
            </a:extLst>
          </p:cNvPr>
          <p:cNvCxnSpPr>
            <a:cxnSpLocks/>
          </p:cNvCxnSpPr>
          <p:nvPr/>
        </p:nvCxnSpPr>
        <p:spPr>
          <a:xfrm flipH="1">
            <a:off x="3046484" y="1635841"/>
            <a:ext cx="5731756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C9EE3-A984-1649-84B9-3D53B66B1AF9}"/>
              </a:ext>
            </a:extLst>
          </p:cNvPr>
          <p:cNvSpPr txBox="1"/>
          <p:nvPr/>
        </p:nvSpPr>
        <p:spPr>
          <a:xfrm>
            <a:off x="8923901" y="1305021"/>
            <a:ext cx="2307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3</a:t>
            </a:r>
            <a:r>
              <a:rPr lang="en-IN" sz="1400" baseline="30000" dirty="0">
                <a:solidFill>
                  <a:schemeClr val="accent1"/>
                </a:solidFill>
              </a:rPr>
              <a:t>rd</a:t>
            </a:r>
            <a:r>
              <a:rPr lang="en-IN" sz="1400" dirty="0">
                <a:solidFill>
                  <a:schemeClr val="accent1"/>
                </a:solidFill>
              </a:rPr>
              <a:t> party extensions automatically handled from </a:t>
            </a:r>
            <a:r>
              <a:rPr lang="en-IN" sz="1400" b="1" dirty="0">
                <a:solidFill>
                  <a:schemeClr val="accent1"/>
                </a:solidFill>
              </a:rPr>
              <a:t>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568921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2671988"/>
            <a:ext cx="12191999" cy="353761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F7C04-89A1-1D4C-871F-65ECB61F10A3}"/>
              </a:ext>
            </a:extLst>
          </p:cNvPr>
          <p:cNvSpPr/>
          <p:nvPr/>
        </p:nvSpPr>
        <p:spPr>
          <a:xfrm>
            <a:off x="-1" y="1104717"/>
            <a:ext cx="12191999" cy="8854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4C4C1A-C30D-C24F-A47A-81680CA5DFD6}"/>
              </a:ext>
            </a:extLst>
          </p:cNvPr>
          <p:cNvCxnSpPr>
            <a:cxnSpLocks/>
          </p:cNvCxnSpPr>
          <p:nvPr/>
        </p:nvCxnSpPr>
        <p:spPr>
          <a:xfrm flipH="1">
            <a:off x="3381083" y="2431907"/>
            <a:ext cx="527882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798342-755B-5440-9066-3257AB9AF73E}"/>
              </a:ext>
            </a:extLst>
          </p:cNvPr>
          <p:cNvSpPr txBox="1"/>
          <p:nvPr/>
        </p:nvSpPr>
        <p:spPr>
          <a:xfrm>
            <a:off x="8659906" y="2170297"/>
            <a:ext cx="287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Client created in module scope</a:t>
            </a:r>
          </a:p>
          <a:p>
            <a:pPr algn="ctr"/>
            <a:r>
              <a:rPr lang="en-IN" sz="1400" dirty="0">
                <a:solidFill>
                  <a:schemeClr val="accent1"/>
                </a:solidFill>
              </a:rPr>
              <a:t>Only part of </a:t>
            </a:r>
            <a:r>
              <a:rPr lang="en-IN" sz="1400" b="1" dirty="0">
                <a:solidFill>
                  <a:schemeClr val="accent1"/>
                </a:solidFill>
              </a:rPr>
              <a:t>cold-start time</a:t>
            </a:r>
          </a:p>
        </p:txBody>
      </p:sp>
    </p:spTree>
    <p:extLst>
      <p:ext uri="{BB962C8B-B14F-4D97-AF65-F5344CB8AC3E}">
        <p14:creationId xmlns:p14="http://schemas.microsoft.com/office/powerpoint/2010/main" val="11592501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2671988"/>
            <a:ext cx="12191999" cy="353761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F7C04-89A1-1D4C-871F-65ECB61F10A3}"/>
              </a:ext>
            </a:extLst>
          </p:cNvPr>
          <p:cNvSpPr/>
          <p:nvPr/>
        </p:nvSpPr>
        <p:spPr>
          <a:xfrm>
            <a:off x="-1" y="1104717"/>
            <a:ext cx="12191999" cy="8854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4C4C1A-C30D-C24F-A47A-81680CA5DFD6}"/>
              </a:ext>
            </a:extLst>
          </p:cNvPr>
          <p:cNvCxnSpPr>
            <a:cxnSpLocks/>
          </p:cNvCxnSpPr>
          <p:nvPr/>
        </p:nvCxnSpPr>
        <p:spPr>
          <a:xfrm flipH="1">
            <a:off x="3381083" y="2431907"/>
            <a:ext cx="527882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798342-755B-5440-9066-3257AB9AF73E}"/>
              </a:ext>
            </a:extLst>
          </p:cNvPr>
          <p:cNvSpPr txBox="1"/>
          <p:nvPr/>
        </p:nvSpPr>
        <p:spPr>
          <a:xfrm>
            <a:off x="8659906" y="2170297"/>
            <a:ext cx="287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Client created in module scope</a:t>
            </a:r>
          </a:p>
          <a:p>
            <a:pPr algn="ctr"/>
            <a:r>
              <a:rPr lang="en-IN" sz="1400" dirty="0">
                <a:solidFill>
                  <a:schemeClr val="accent1"/>
                </a:solidFill>
              </a:rPr>
              <a:t>Only part of </a:t>
            </a:r>
            <a:r>
              <a:rPr lang="en-IN" sz="1400" b="1" dirty="0">
                <a:solidFill>
                  <a:schemeClr val="accent1"/>
                </a:solidFill>
              </a:rPr>
              <a:t>cold-start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49E807-9467-184E-ACEA-0CAD7352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573495"/>
            <a:ext cx="12192000" cy="2500335"/>
          </a:xfrm>
          <a:prstGeom prst="rect">
            <a:avLst/>
          </a:prstGeom>
          <a:solidFill>
            <a:srgbClr val="FFFFFF">
              <a:alpha val="35000"/>
            </a:srgbClr>
          </a:solidFill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3AC697-C558-3648-9E69-B547018D5D21}"/>
              </a:ext>
            </a:extLst>
          </p:cNvPr>
          <p:cNvCxnSpPr>
            <a:cxnSpLocks/>
          </p:cNvCxnSpPr>
          <p:nvPr/>
        </p:nvCxnSpPr>
        <p:spPr>
          <a:xfrm>
            <a:off x="5984709" y="3584253"/>
            <a:ext cx="3235491" cy="0"/>
          </a:xfrm>
          <a:prstGeom prst="line">
            <a:avLst/>
          </a:prstGeom>
          <a:ln w="31750">
            <a:solidFill>
              <a:schemeClr val="accent3"/>
            </a:solidFill>
            <a:headEnd type="triangle" w="med" len="sm"/>
            <a:tailEnd type="triangl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E8A8C53-B75A-8B4B-8E54-138005C2F186}"/>
              </a:ext>
            </a:extLst>
          </p:cNvPr>
          <p:cNvSpPr txBox="1"/>
          <p:nvPr/>
        </p:nvSpPr>
        <p:spPr>
          <a:xfrm>
            <a:off x="6318167" y="3207668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Module Import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2E5D7FD-2347-F944-9B81-5C7799F3CFCF}"/>
              </a:ext>
            </a:extLst>
          </p:cNvPr>
          <p:cNvCxnSpPr>
            <a:cxnSpLocks/>
          </p:cNvCxnSpPr>
          <p:nvPr/>
        </p:nvCxnSpPr>
        <p:spPr>
          <a:xfrm rot="10800000">
            <a:off x="3381084" y="2578100"/>
            <a:ext cx="4238919" cy="629568"/>
          </a:xfrm>
          <a:prstGeom prst="curvedConnector3">
            <a:avLst>
              <a:gd name="adj1" fmla="val -34"/>
            </a:avLst>
          </a:prstGeom>
          <a:ln w="31750">
            <a:solidFill>
              <a:schemeClr val="accent3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245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B2B6C45-4EE7-3648-B201-5148504D1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3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1007537"/>
            <a:ext cx="8251115" cy="160657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DE66F3-1ACE-D947-A9D9-B26B108FEEA1}"/>
              </a:ext>
            </a:extLst>
          </p:cNvPr>
          <p:cNvCxnSpPr>
            <a:cxnSpLocks/>
          </p:cNvCxnSpPr>
          <p:nvPr/>
        </p:nvCxnSpPr>
        <p:spPr>
          <a:xfrm flipH="1">
            <a:off x="5206701" y="3018606"/>
            <a:ext cx="30444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3F2659-B1A7-9C4D-8A05-DC7B4E7175C4}"/>
              </a:ext>
            </a:extLst>
          </p:cNvPr>
          <p:cNvSpPr txBox="1"/>
          <p:nvPr/>
        </p:nvSpPr>
        <p:spPr>
          <a:xfrm>
            <a:off x="8251115" y="2756996"/>
            <a:ext cx="371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Trigger function when object is uploaded to </a:t>
            </a:r>
          </a:p>
          <a:p>
            <a:pPr algn="ctr"/>
            <a:r>
              <a:rPr lang="en-IN" sz="1400" b="1" dirty="0">
                <a:solidFill>
                  <a:schemeClr val="accent1"/>
                </a:solidFill>
              </a:rPr>
              <a:t>S3://mybucket100/images/**/.jpg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907D89-A63E-DA4E-8C6A-A982192246B4}"/>
              </a:ext>
            </a:extLst>
          </p:cNvPr>
          <p:cNvSpPr/>
          <p:nvPr/>
        </p:nvSpPr>
        <p:spPr>
          <a:xfrm>
            <a:off x="0" y="3133439"/>
            <a:ext cx="8251116" cy="282627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600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1007537"/>
            <a:ext cx="8251115" cy="2284303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907D89-A63E-DA4E-8C6A-A982192246B4}"/>
              </a:ext>
            </a:extLst>
          </p:cNvPr>
          <p:cNvSpPr/>
          <p:nvPr/>
        </p:nvSpPr>
        <p:spPr>
          <a:xfrm>
            <a:off x="0" y="3969571"/>
            <a:ext cx="8251116" cy="199014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370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1007537"/>
            <a:ext cx="8251115" cy="294051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907D89-A63E-DA4E-8C6A-A982192246B4}"/>
              </a:ext>
            </a:extLst>
          </p:cNvPr>
          <p:cNvSpPr/>
          <p:nvPr/>
        </p:nvSpPr>
        <p:spPr>
          <a:xfrm>
            <a:off x="0" y="4163209"/>
            <a:ext cx="8251116" cy="1796503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EBBCE4-6C42-6B4E-A369-85EAAB506873}"/>
              </a:ext>
            </a:extLst>
          </p:cNvPr>
          <p:cNvCxnSpPr>
            <a:cxnSpLocks/>
          </p:cNvCxnSpPr>
          <p:nvPr/>
        </p:nvCxnSpPr>
        <p:spPr>
          <a:xfrm flipH="1">
            <a:off x="6088828" y="4029825"/>
            <a:ext cx="249577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DCB92E-851F-6447-9008-DACEFD2BD7E9}"/>
              </a:ext>
            </a:extLst>
          </p:cNvPr>
          <p:cNvSpPr txBox="1"/>
          <p:nvPr/>
        </p:nvSpPr>
        <p:spPr>
          <a:xfrm>
            <a:off x="8584602" y="3660493"/>
            <a:ext cx="34962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Event dictionary mapped to python object </a:t>
            </a:r>
            <a:r>
              <a:rPr lang="en-IN" sz="1400" b="1" dirty="0">
                <a:solidFill>
                  <a:schemeClr val="accent1"/>
                </a:solidFill>
              </a:rPr>
              <a:t>download_file </a:t>
            </a:r>
            <a:r>
              <a:rPr lang="en-IN" sz="1400" dirty="0">
                <a:solidFill>
                  <a:schemeClr val="accent1"/>
                </a:solidFill>
              </a:rPr>
              <a:t>method from boto3 will download file parts in parallel</a:t>
            </a:r>
            <a:endParaRPr lang="en-IN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3186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1007537"/>
            <a:ext cx="8251115" cy="332779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907D89-A63E-DA4E-8C6A-A982192246B4}"/>
              </a:ext>
            </a:extLst>
          </p:cNvPr>
          <p:cNvSpPr/>
          <p:nvPr/>
        </p:nvSpPr>
        <p:spPr>
          <a:xfrm>
            <a:off x="0" y="4916245"/>
            <a:ext cx="8251116" cy="104346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006470-2D36-1947-A0AF-992101B1F178}"/>
              </a:ext>
            </a:extLst>
          </p:cNvPr>
          <p:cNvCxnSpPr>
            <a:cxnSpLocks/>
          </p:cNvCxnSpPr>
          <p:nvPr/>
        </p:nvCxnSpPr>
        <p:spPr>
          <a:xfrm flipH="1">
            <a:off x="4249272" y="4650876"/>
            <a:ext cx="432457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EA281C-44F1-164C-A921-99D4C9219663}"/>
              </a:ext>
            </a:extLst>
          </p:cNvPr>
          <p:cNvSpPr txBox="1"/>
          <p:nvPr/>
        </p:nvSpPr>
        <p:spPr>
          <a:xfrm>
            <a:off x="8573845" y="4364178"/>
            <a:ext cx="293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Generate </a:t>
            </a:r>
            <a:r>
              <a:rPr lang="en-IN" sz="1400" b="1" dirty="0">
                <a:solidFill>
                  <a:schemeClr val="accent1"/>
                </a:solidFill>
              </a:rPr>
              <a:t>256x256</a:t>
            </a:r>
            <a:r>
              <a:rPr lang="en-IN" sz="1400" dirty="0">
                <a:solidFill>
                  <a:schemeClr val="accent1"/>
                </a:solidFill>
              </a:rPr>
              <a:t> image and save image to a temporary file</a:t>
            </a:r>
            <a:endParaRPr lang="en-IN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249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1007537"/>
            <a:ext cx="8251115" cy="394098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0A50AE-1265-BD45-9076-8C07473EE5BE}"/>
              </a:ext>
            </a:extLst>
          </p:cNvPr>
          <p:cNvCxnSpPr>
            <a:cxnSpLocks/>
          </p:cNvCxnSpPr>
          <p:nvPr/>
        </p:nvCxnSpPr>
        <p:spPr>
          <a:xfrm flipH="1">
            <a:off x="4238514" y="5102698"/>
            <a:ext cx="432457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CDE3F9-4BAC-5645-A658-EAE82DB36E28}"/>
              </a:ext>
            </a:extLst>
          </p:cNvPr>
          <p:cNvSpPr txBox="1"/>
          <p:nvPr/>
        </p:nvSpPr>
        <p:spPr>
          <a:xfrm>
            <a:off x="8563086" y="4816000"/>
            <a:ext cx="3313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Upload thumbnail back to S3, </a:t>
            </a:r>
            <a:r>
              <a:rPr lang="en-IN" sz="1400" b="1" dirty="0">
                <a:solidFill>
                  <a:schemeClr val="accent1"/>
                </a:solidFill>
              </a:rPr>
              <a:t>upload_file </a:t>
            </a:r>
            <a:r>
              <a:rPr lang="en-IN" sz="1400" dirty="0">
                <a:solidFill>
                  <a:schemeClr val="accent1"/>
                </a:solidFill>
              </a:rPr>
              <a:t>from boto3 will use parallelized multi part upload if needed</a:t>
            </a:r>
          </a:p>
        </p:txBody>
      </p:sp>
    </p:spTree>
    <p:extLst>
      <p:ext uri="{BB962C8B-B14F-4D97-AF65-F5344CB8AC3E}">
        <p14:creationId xmlns:p14="http://schemas.microsoft.com/office/powerpoint/2010/main" val="29669945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rgbClr val="007C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7A6A6B-2E93-F04E-BEA7-7219F8C1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00" y="1694172"/>
            <a:ext cx="1363831" cy="13638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422871-7138-D540-AA19-AEB4D4C49E65}"/>
              </a:ext>
            </a:extLst>
          </p:cNvPr>
          <p:cNvSpPr/>
          <p:nvPr/>
        </p:nvSpPr>
        <p:spPr>
          <a:xfrm>
            <a:off x="1025563" y="33780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app.py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8344305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</p:spTree>
    <p:extLst>
      <p:ext uri="{BB962C8B-B14F-4D97-AF65-F5344CB8AC3E}">
        <p14:creationId xmlns:p14="http://schemas.microsoft.com/office/powerpoint/2010/main" val="208895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27653E-7F13-C54C-B8AB-09294E32901D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765D74-8B50-2343-B5ED-62F9F3B9AC45}"/>
              </a:ext>
            </a:extLst>
          </p:cNvPr>
          <p:cNvSpPr/>
          <p:nvPr/>
        </p:nvSpPr>
        <p:spPr>
          <a:xfrm>
            <a:off x="4859009" y="171533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</p:spTree>
    <p:extLst>
      <p:ext uri="{BB962C8B-B14F-4D97-AF65-F5344CB8AC3E}">
        <p14:creationId xmlns:p14="http://schemas.microsoft.com/office/powerpoint/2010/main" val="37430055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069" y="2825760"/>
            <a:ext cx="935892" cy="935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21CE3B-F61C-BA49-9933-086F2F051EA9}"/>
              </a:ext>
            </a:extLst>
          </p:cNvPr>
          <p:cNvSpPr txBox="1"/>
          <p:nvPr/>
        </p:nvSpPr>
        <p:spPr>
          <a:xfrm>
            <a:off x="1918418" y="3765030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</p:spTree>
    <p:extLst>
      <p:ext uri="{BB962C8B-B14F-4D97-AF65-F5344CB8AC3E}">
        <p14:creationId xmlns:p14="http://schemas.microsoft.com/office/powerpoint/2010/main" val="19303980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069" y="2825760"/>
            <a:ext cx="935892" cy="935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21CE3B-F61C-BA49-9933-086F2F051EA9}"/>
              </a:ext>
            </a:extLst>
          </p:cNvPr>
          <p:cNvSpPr txBox="1"/>
          <p:nvPr/>
        </p:nvSpPr>
        <p:spPr>
          <a:xfrm>
            <a:off x="1918418" y="3765030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B5502F-5CE9-FF4E-984E-2C678C4261F1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A83E4-8864-F149-80E7-D71830382618}"/>
              </a:ext>
            </a:extLst>
          </p:cNvPr>
          <p:cNvSpPr/>
          <p:nvPr/>
        </p:nvSpPr>
        <p:spPr>
          <a:xfrm>
            <a:off x="4664560" y="166529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</p:spTree>
    <p:extLst>
      <p:ext uri="{BB962C8B-B14F-4D97-AF65-F5344CB8AC3E}">
        <p14:creationId xmlns:p14="http://schemas.microsoft.com/office/powerpoint/2010/main" val="1868221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36272</TotalTime>
  <Words>2827</Words>
  <Application>Microsoft Office PowerPoint</Application>
  <PresentationFormat>Widescreen</PresentationFormat>
  <Paragraphs>975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110</vt:i4>
      </vt:variant>
    </vt:vector>
  </HeadingPairs>
  <TitlesOfParts>
    <vt:vector size="119" baseType="lpstr">
      <vt:lpstr>Amazon Ember</vt:lpstr>
      <vt:lpstr>Arial</vt:lpstr>
      <vt:lpstr>Calibri</vt:lpstr>
      <vt:lpstr>Helvetica</vt:lpstr>
      <vt:lpstr>Menlo</vt:lpstr>
      <vt:lpstr>Wingdings</vt:lpstr>
      <vt:lpstr>Office Theme</vt:lpstr>
      <vt:lpstr>1_Office Theme</vt:lpstr>
      <vt:lpstr>2_Office Theme</vt:lpstr>
      <vt:lpstr>Going Serverless with  AWS</vt:lpstr>
      <vt:lpstr>PowerPoint Presentation</vt:lpstr>
      <vt:lpstr>PowerPoint Presentation</vt:lpstr>
      <vt:lpstr>Serverless Computing</vt:lpstr>
      <vt:lpstr>Serverless Computing </vt:lpstr>
      <vt:lpstr>AWS Lambda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Input </vt:lpstr>
      <vt:lpstr>AWS Lambda Function Input </vt:lpstr>
      <vt:lpstr>AWS Lambda Function Input </vt:lpstr>
      <vt:lpstr>AWS Lambda Function Input </vt:lpstr>
      <vt:lpstr>AWS Lambda Function Input </vt:lpstr>
      <vt:lpstr>AWS Lambda Function Input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PowerPoint Presentation</vt:lpstr>
      <vt:lpstr>Serverless Architecture Patterns </vt:lpstr>
      <vt:lpstr>Serverless Architecture </vt:lpstr>
      <vt:lpstr>Serverless Architecture </vt:lpstr>
      <vt:lpstr>Serverless Architecture </vt:lpstr>
      <vt:lpstr>Serverless Architecture </vt:lpstr>
      <vt:lpstr>Synchronous Invocation </vt:lpstr>
      <vt:lpstr>Synchronous Invocation </vt:lpstr>
      <vt:lpstr>Async Invocation </vt:lpstr>
      <vt:lpstr>Async Invocation </vt:lpstr>
      <vt:lpstr>Async Invocation </vt:lpstr>
      <vt:lpstr>Async Invocation </vt:lpstr>
      <vt:lpstr>Async Invocation </vt:lpstr>
      <vt:lpstr>Async Invocation </vt:lpstr>
      <vt:lpstr>Stream/Poll Invocation </vt:lpstr>
      <vt:lpstr>Stream/Poll Invocation </vt:lpstr>
      <vt:lpstr>Stream/Poll Invocation </vt:lpstr>
      <vt:lpstr>Stream/Poll Invocation </vt:lpstr>
      <vt:lpstr>Stream/Poll Invocation </vt:lpstr>
      <vt:lpstr>Stream/Poll Invocation </vt:lpstr>
      <vt:lpstr>Synchronous</vt:lpstr>
      <vt:lpstr>Synchronous</vt:lpstr>
      <vt:lpstr>Synchronous</vt:lpstr>
      <vt:lpstr>Synchronous</vt:lpstr>
      <vt:lpstr>PowerPoint Presentation</vt:lpstr>
      <vt:lpstr>Serverless Application using Python</vt:lpstr>
      <vt:lpstr>AWS Lambda</vt:lpstr>
      <vt:lpstr>Setting up from scratch</vt:lpstr>
      <vt:lpstr>Setting up from scratch</vt:lpstr>
      <vt:lpstr>Setting up from scratch</vt:lpstr>
      <vt:lpstr>Setting up from scratch</vt:lpstr>
      <vt:lpstr>Creating our first Lambda Function</vt:lpstr>
      <vt:lpstr>Creating our first Lambda Function</vt:lpstr>
      <vt:lpstr>Creating our first Lambda Function</vt:lpstr>
      <vt:lpstr>Creating our first Lambda Function</vt:lpstr>
      <vt:lpstr>Creating our first Lambda Function</vt:lpstr>
      <vt:lpstr>Creating our first Lambda Function</vt:lpstr>
      <vt:lpstr>Image Thumbnail Generator</vt:lpstr>
      <vt:lpstr>Image Thumbnail Generator</vt:lpstr>
      <vt:lpstr>Image Thumbnail Generator</vt:lpstr>
      <vt:lpstr>Image Thumbnail Generator</vt:lpstr>
      <vt:lpstr>Image Thumbnail Generator</vt:lpstr>
      <vt:lpstr>Image Thumbnail Generator</vt:lpstr>
      <vt:lpstr>AWS Chailce</vt:lpstr>
      <vt:lpstr>AWS Chalice</vt:lpstr>
      <vt:lpstr>AWS Chalice</vt:lpstr>
      <vt:lpstr>AWS Chalice</vt:lpstr>
      <vt:lpstr>AWS Chalice</vt:lpstr>
      <vt:lpstr>Deployment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Other Chalice Decorators </vt:lpstr>
      <vt:lpstr>PowerPoint Presentation</vt:lpstr>
      <vt:lpstr>Resources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Suman Debnath</cp:lastModifiedBy>
  <cp:revision>537</cp:revision>
  <cp:lastPrinted>2019-01-03T20:59:05Z</cp:lastPrinted>
  <dcterms:created xsi:type="dcterms:W3CDTF">2018-09-14T20:21:45Z</dcterms:created>
  <dcterms:modified xsi:type="dcterms:W3CDTF">2019-06-06T06:39:42Z</dcterms:modified>
</cp:coreProperties>
</file>